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4.xml" ContentType="application/vnd.openxmlformats-officedocument.presentationml.slide+xml"/>
  <Override PartName="/ppt/slideLayouts/slideLayout7.xml" ContentType="application/vnd.openxmlformats-officedocument.presentationml.slideLayout+xml"/>
  <Override PartName="/ppt/theme/theme2.xml" ContentType="application/vnd.openxmlformats-officedocument.theme+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1"/>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esProps" Target="presProps.xml" /><Relationship Id="rId24" Type="http://schemas.openxmlformats.org/officeDocument/2006/relationships/tableStyles" Target="tableStyles.xml" /><Relationship Id="rId25"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4" name="Espace réservé de l'en-tête 1" hidden="0"/>
          <p:cNvSpPr>
            <a:spLocks noGrp="1"/>
          </p:cNvSpPr>
          <p:nvPr isPhoto="0" userDrawn="0">
            <p:ph type="hdr" sz="quarter" hasCustomPrompt="0"/>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hidden="0"/>
          <p:cNvSpPr>
            <a:spLocks noGrp="1"/>
          </p:cNvSpPr>
          <p:nvPr isPhoto="0" userDrawn="0">
            <p:ph type="dt" idx="1" hasCustomPrompt="0"/>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CF41455A-8500-44DB-846D-2AD620100282}" type="datetimeFigureOut">
              <a:rPr lang="fr-FR"/>
              <a:t/>
            </a:fld>
            <a:endParaRPr lang="fr-FR"/>
          </a:p>
        </p:txBody>
      </p:sp>
      <p:sp>
        <p:nvSpPr>
          <p:cNvPr id="6" name="Espace réservé de l'image des diapositives 3" hidden="0"/>
          <p:cNvSpPr>
            <a:spLocks noChangeAspect="1" noGrp="1" noRot="1"/>
          </p:cNvSpPr>
          <p:nvPr isPhoto="0" userDrawn="0">
            <p:ph type="sldImg" idx="2" hasCustomPrompt="0"/>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hidden="0"/>
          <p:cNvSpPr>
            <a:spLocks noGrp="1"/>
          </p:cNvSpPr>
          <p:nvPr isPhoto="0" userDrawn="0">
            <p:ph type="body" sz="quarter" idx="3" hasCustomPrompt="0"/>
          </p:nvPr>
        </p:nvSpPr>
        <p:spPr bwMode="auto">
          <a:xfrm>
            <a:off x="685800" y="5867399"/>
            <a:ext cx="5486400" cy="480060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hidden="0"/>
          <p:cNvSpPr>
            <a:spLocks noGrp="1"/>
          </p:cNvSpPr>
          <p:nvPr isPhoto="0" userDrawn="0">
            <p:ph type="ftr" sz="quarter" idx="4" hasCustomPrompt="0"/>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hidden="0"/>
          <p:cNvSpPr>
            <a:spLocks noGrp="1"/>
          </p:cNvSpPr>
          <p:nvPr isPhoto="0" userDrawn="0">
            <p:ph type="sldNum" sz="quarter" idx="5" hasCustomPrompt="0"/>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55A7A94D-3CFB-4845-8142-3736D2B890FD}" type="slidenum">
              <a:rPr lang="fr-FR"/>
              <a:t/>
            </a:fld>
            <a:endParaRPr lang="fr-FR"/>
          </a:p>
        </p:txBody>
      </p:sp>
    </p:spTree>
  </p:cSld>
  <p:clrMap accent1="accent1" accent2="accent2" accent3="accent3" accent4="accent4" accent5="accent5" accent6="accent6" bg1="lt1" bg2="lt2" folHlink="folHlink" hlink="hlink" tx1="dk1" tx2="dk2"/>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 </a:t>
            </a:r>
            <a:r>
              <a:rPr lang="fr-FR"/>
              <a:t>bibliotheque</a:t>
            </a:r>
            <a:r>
              <a:rPr lang="fr-FR"/>
              <a:t> » au lieu de </a:t>
            </a:r>
            <a:r>
              <a:rPr lang="fr-FR"/>
              <a:t>médiadoc</a:t>
            </a:r>
            <a:endParaRPr lang="fr-FR"/>
          </a:p>
        </p:txBody>
      </p:sp>
      <p:sp>
        <p:nvSpPr>
          <p:cNvPr id="6" name="Espace réservé du numéro de diapositive 3" hidden="0"/>
          <p:cNvSpPr>
            <a:spLocks noGrp="1"/>
          </p:cNvSpPr>
          <p:nvPr isPhoto="0" userDrawn="0">
            <p:ph type="sldNum" sz="quarter" idx="5" hasCustomPrompt="0"/>
          </p:nvPr>
        </p:nvSpPr>
        <p:spPr bwMode="auto"/>
        <p:txBody>
          <a:bodyPr/>
          <a:lstStyle/>
          <a:p>
            <a:pPr>
              <a:defRPr/>
            </a:pPr>
            <a:fld id="{55A7A94D-3CFB-4845-8142-3736D2B890FD}" type="slidenum">
              <a:rPr lang="fr-FR"/>
              <a:t/>
            </a:fld>
            <a:endParaRPr lang="fr-F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 permet de » au lieu de « vous permettra</a:t>
            </a:r>
            <a:endParaRPr/>
          </a:p>
        </p:txBody>
      </p:sp>
      <p:sp>
        <p:nvSpPr>
          <p:cNvPr id="6" name="Espace réservé du numéro de diapositive 3" hidden="0"/>
          <p:cNvSpPr>
            <a:spLocks noGrp="1"/>
          </p:cNvSpPr>
          <p:nvPr isPhoto="0" userDrawn="0">
            <p:ph type="sldNum" sz="quarter" idx="5" hasCustomPrompt="0"/>
          </p:nvPr>
        </p:nvSpPr>
        <p:spPr bwMode="auto"/>
        <p:txBody>
          <a:bodyPr/>
          <a:lstStyle/>
          <a:p>
            <a:pPr>
              <a:defRPr/>
            </a:pPr>
            <a:fld id="{55A7A94D-3CFB-4845-8142-3736D2B890FD}" type="slidenum">
              <a:rPr lang="fr-FR"/>
              <a:t/>
            </a:fld>
            <a:endParaRPr lang="fr-F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jpg"/><Relationship Id="rId4"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emf"/><Relationship Id="rId4" Type="http://schemas.openxmlformats.org/officeDocument/2006/relationships/image" Target="../media/image5.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sitive de titre">
    <p:spTree>
      <p:nvGrpSpPr>
        <p:cNvPr id="1" name="" hidden="0"/>
        <p:cNvGrpSpPr/>
        <p:nvPr isPhoto="0" userDrawn="0"/>
      </p:nvGrpSpPr>
      <p:grpSpPr bwMode="auto">
        <a:xfrm>
          <a:off x="0" y="0"/>
          <a:ext cx="0" cy="0"/>
          <a:chOff x="0" y="0"/>
          <a:chExt cx="0" cy="0"/>
        </a:xfrm>
      </p:grpSpPr>
      <p:pic>
        <p:nvPicPr>
          <p:cNvPr id="4" name="Image 9" hidden="0"/>
          <p:cNvPicPr>
            <a:picLocks noChangeAspect="1"/>
          </p:cNvPicPr>
          <p:nvPr isPhoto="0" userDrawn="1"/>
        </p:nvPicPr>
        <p:blipFill>
          <a:blip r:embed="rId2"/>
          <a:srcRect l="11088" t="-1527" r="53036" b="15096"/>
          <a:stretch/>
        </p:blipFill>
        <p:spPr bwMode="auto">
          <a:xfrm>
            <a:off x="-24063" y="1498225"/>
            <a:ext cx="4392516" cy="5371808"/>
          </a:xfrm>
          <a:prstGeom prst="rect">
            <a:avLst/>
          </a:prstGeom>
        </p:spPr>
      </p:pic>
      <p:pic>
        <p:nvPicPr>
          <p:cNvPr id="5" name="Image 6" hidden="0"/>
          <p:cNvPicPr>
            <a:picLocks noChangeAspect="1"/>
          </p:cNvPicPr>
          <p:nvPr isPhoto="0" userDrawn="1"/>
        </p:nvPicPr>
        <p:blipFill>
          <a:blip r:embed="rId2"/>
          <a:srcRect l="49363" t="5591" r="14075" b="9858"/>
          <a:stretch/>
        </p:blipFill>
        <p:spPr bwMode="auto">
          <a:xfrm>
            <a:off x="6342610" y="0"/>
            <a:ext cx="5842301" cy="6858000"/>
          </a:xfrm>
          <a:prstGeom prst="rect">
            <a:avLst/>
          </a:prstGeom>
        </p:spPr>
      </p:pic>
      <p:sp>
        <p:nvSpPr>
          <p:cNvPr id="6" name="Titre 1" hidden="0"/>
          <p:cNvSpPr>
            <a:spLocks noGrp="1"/>
          </p:cNvSpPr>
          <p:nvPr isPhoto="0" userDrawn="0">
            <p:ph type="ctrTitle" hasCustomPrompt="1"/>
          </p:nvPr>
        </p:nvSpPr>
        <p:spPr bwMode="auto">
          <a:xfrm>
            <a:off x="1130301" y="2777200"/>
            <a:ext cx="7086600" cy="1655763"/>
          </a:xfrm>
        </p:spPr>
        <p:txBody>
          <a:bodyPr anchor="b">
            <a:normAutofit/>
          </a:bodyPr>
          <a:lstStyle>
            <a:lvl1pPr algn="l">
              <a:defRPr sz="5000" spc="300">
                <a:solidFill>
                  <a:schemeClr val="tx1"/>
                </a:solidFill>
              </a:defRPr>
            </a:lvl1pPr>
          </a:lstStyle>
          <a:p>
            <a:pPr>
              <a:defRPr/>
            </a:pPr>
            <a:r>
              <a:rPr lang="fr-FR"/>
              <a:t>MODIFIEZ LE STYLE DU TITRE</a:t>
            </a:r>
            <a:endParaRPr/>
          </a:p>
        </p:txBody>
      </p:sp>
      <p:sp>
        <p:nvSpPr>
          <p:cNvPr id="7" name="Sous-titre 2" hidden="0"/>
          <p:cNvSpPr>
            <a:spLocks noGrp="1"/>
          </p:cNvSpPr>
          <p:nvPr isPhoto="0" userDrawn="0">
            <p:ph type="subTitle" idx="1" hasCustomPrompt="0"/>
          </p:nvPr>
        </p:nvSpPr>
        <p:spPr bwMode="auto">
          <a:xfrm>
            <a:off x="838201" y="4676139"/>
            <a:ext cx="9144000" cy="967449"/>
          </a:xfrm>
        </p:spPr>
        <p:txBody>
          <a:bodyPr/>
          <a:lstStyle>
            <a:lvl1pPr marL="0" indent="0" algn="l">
              <a:buNone/>
              <a:defRPr sz="2400">
                <a:solidFill>
                  <a:schemeClr val="tx1"/>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8" name="Espace réservé de la date 3" hidden="0"/>
          <p:cNvSpPr>
            <a:spLocks noGrp="1"/>
          </p:cNvSpPr>
          <p:nvPr isPhoto="0" userDrawn="0">
            <p:ph type="dt" sz="half" idx="10" hasCustomPrompt="0"/>
          </p:nvPr>
        </p:nvSpPr>
        <p:spPr bwMode="auto">
          <a:xfrm>
            <a:off x="838201" y="6343649"/>
            <a:ext cx="2743200" cy="365125"/>
          </a:xfrm>
        </p:spPr>
        <p:txBody>
          <a:bodyPr/>
          <a:lstStyle>
            <a:lvl1pPr>
              <a:defRPr sz="1200">
                <a:solidFill>
                  <a:schemeClr val="tx1"/>
                </a:solidFill>
                <a:latin typeface="Arial"/>
                <a:cs typeface="Arial"/>
              </a:defRPr>
            </a:lvl1pPr>
          </a:lstStyle>
          <a:p>
            <a:pPr>
              <a:defRPr/>
            </a:pPr>
            <a:fld id="{5A469DEB-DF5C-C54D-BF94-BCE2EB6DB2ED}" type="datetime1">
              <a:rPr lang="fr-FR"/>
              <a:t/>
            </a:fld>
            <a:endParaRPr lang="fr-FR"/>
          </a:p>
        </p:txBody>
      </p:sp>
      <p:sp>
        <p:nvSpPr>
          <p:cNvPr id="9" name="Espace réservé du pied de page 4"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10" name="Espace réservé du numéro de diapositive 5"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E43F4A00-CEAE-5648-85CC-DAB34D7CE8D6}" type="slidenum">
              <a:rPr lang="fr-FR"/>
              <a:t/>
            </a:fld>
            <a:endParaRPr lang="fr-FR"/>
          </a:p>
        </p:txBody>
      </p:sp>
      <p:cxnSp>
        <p:nvCxnSpPr>
          <p:cNvPr id="11" name="Connecteur droit 8" hidden="0"/>
          <p:cNvCxnSpPr>
            <a:cxnSpLocks/>
          </p:cNvCxnSpPr>
          <p:nvPr isPhoto="0" userDrawn="1"/>
        </p:nvCxnSpPr>
        <p:spPr bwMode="auto">
          <a:xfrm>
            <a:off x="971508" y="3110891"/>
            <a:ext cx="0" cy="1123406"/>
          </a:xfrm>
          <a:prstGeom prst="line">
            <a:avLst/>
          </a:prstGeom>
          <a:ln w="44450"/>
        </p:spPr>
        <p:style>
          <a:lnRef idx="3">
            <a:schemeClr val="dk1"/>
          </a:lnRef>
          <a:fillRef idx="0">
            <a:schemeClr val="dk1"/>
          </a:fillRef>
          <a:effectRef idx="2">
            <a:schemeClr val="dk1"/>
          </a:effectRef>
          <a:fontRef idx="minor">
            <a:schemeClr val="tx1"/>
          </a:fontRef>
        </p:style>
      </p:cxnSp>
      <p:pic>
        <p:nvPicPr>
          <p:cNvPr id="12" name="Image 7" hidden="0"/>
          <p:cNvPicPr>
            <a:picLocks noChangeAspect="1"/>
          </p:cNvPicPr>
          <p:nvPr isPhoto="0" userDrawn="1"/>
        </p:nvPicPr>
        <p:blipFill>
          <a:blip r:embed="rId3"/>
          <a:stretch/>
        </p:blipFill>
        <p:spPr bwMode="auto">
          <a:xfrm>
            <a:off x="708729" y="287600"/>
            <a:ext cx="5292857" cy="1710000"/>
          </a:xfrm>
          <a:prstGeom prst="rect">
            <a:avLst/>
          </a:prstGeom>
        </p:spPr>
      </p:pic>
      <p:pic>
        <p:nvPicPr>
          <p:cNvPr id="13" name="Image 10" hidden="0"/>
          <p:cNvPicPr>
            <a:picLocks noChangeAspect="1"/>
          </p:cNvPicPr>
          <p:nvPr isPhoto="0" userDrawn="1"/>
        </p:nvPicPr>
        <p:blipFill>
          <a:blip r:embed="rId4"/>
          <a:stretch/>
        </p:blipFill>
        <p:spPr bwMode="auto">
          <a:xfrm>
            <a:off x="10631383" y="4975140"/>
            <a:ext cx="1444831" cy="1247027"/>
          </a:xfrm>
          <a:prstGeom prst="rect">
            <a:avLst/>
          </a:prstGeom>
        </p:spPr>
      </p:pic>
      <p:sp>
        <p:nvSpPr>
          <p:cNvPr id="14" name="Espace réservé du pied de page 4" hidden="0"/>
          <p:cNvSpPr>
            <a:spLocks noAdjustHandles="1"/>
          </p:cNvSpPr>
          <p:nvPr isPhoto="0" userDrawn="1"/>
        </p:nvSpPr>
        <p:spPr bwMode="auto">
          <a:xfrm>
            <a:off x="838200" y="5978240"/>
            <a:ext cx="10515599" cy="365125"/>
          </a:xfrm>
          <a:prstGeom prst="rect">
            <a:avLst/>
          </a:prstGeom>
        </p:spPr>
        <p:txBody>
          <a:bodyPr vert="horz" lIns="91440" tIns="45720" rIns="91440" bIns="45720" rtlCol="0" anchor="ctr"/>
          <a:lstStyle>
            <a:defPPr>
              <a:defRPr lang="fr-FR"/>
            </a:defPPr>
            <a:lvl1pPr marL="0" algn="ctr" defTabSz="914400">
              <a:defRPr sz="1200">
                <a:solidFill>
                  <a:schemeClr val="tx1"/>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a:t>L’INSTITUT NATIONAL D’ENSEIGNEMENT SUPÉRIEUR POUR L’AGRICULTURE, L’ALIMENTATION ET L’ENVIRONNEMENT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re et contenu 1">
    <p:spTree>
      <p:nvGrpSpPr>
        <p:cNvPr id="1" name="" hidden="0"/>
        <p:cNvGrpSpPr/>
        <p:nvPr isPhoto="0" userDrawn="0"/>
      </p:nvGrpSpPr>
      <p:grpSpPr bwMode="auto">
        <a:xfrm>
          <a:off x="0" y="0"/>
          <a:ext cx="0" cy="0"/>
          <a:chOff x="0" y="0"/>
          <a:chExt cx="0" cy="0"/>
        </a:xfrm>
      </p:grpSpPr>
      <p:pic>
        <p:nvPicPr>
          <p:cNvPr id="4" name="Image 11" hidden="0"/>
          <p:cNvPicPr>
            <a:picLocks noChangeAspect="1"/>
          </p:cNvPicPr>
          <p:nvPr isPhoto="0" userDrawn="1"/>
        </p:nvPicPr>
        <p:blipFill>
          <a:blip r:embed="rId2"/>
          <a:srcRect l="12105" t="0" r="0" b="24251"/>
          <a:stretch/>
        </p:blipFill>
        <p:spPr bwMode="auto">
          <a:xfrm>
            <a:off x="1400" y="4428915"/>
            <a:ext cx="3069232" cy="2429085"/>
          </a:xfrm>
          <a:prstGeom prst="rect">
            <a:avLst/>
          </a:prstGeom>
        </p:spPr>
      </p:pic>
      <p:pic>
        <p:nvPicPr>
          <p:cNvPr id="5" name="Image 9" hidden="0"/>
          <p:cNvPicPr>
            <a:picLocks noChangeAspect="1"/>
          </p:cNvPicPr>
          <p:nvPr isPhoto="0" userDrawn="1"/>
        </p:nvPicPr>
        <p:blipFill>
          <a:blip r:embed="rId3"/>
          <a:srcRect l="0" t="32545" r="23530" b="0"/>
          <a:stretch/>
        </p:blipFill>
        <p:spPr bwMode="auto">
          <a:xfrm>
            <a:off x="9982201" y="-10634"/>
            <a:ext cx="2213344" cy="1452083"/>
          </a:xfrm>
          <a:prstGeom prst="rect">
            <a:avLst/>
          </a:prstGeom>
        </p:spPr>
      </p:pic>
      <p:sp>
        <p:nvSpPr>
          <p:cNvPr id="6" name="Titre 1" hidden="0"/>
          <p:cNvSpPr>
            <a:spLocks noGrp="1"/>
          </p:cNvSpPr>
          <p:nvPr isPhoto="0" userDrawn="0">
            <p:ph type="title" hasCustomPrompt="0"/>
          </p:nvPr>
        </p:nvSpPr>
        <p:spPr bwMode="auto"/>
        <p:txBody>
          <a:bodyPr/>
          <a:lstStyle>
            <a:lvl1pPr>
              <a:defRPr b="1">
                <a:solidFill>
                  <a:schemeClr val="accent1"/>
                </a:solidFill>
              </a:defRPr>
            </a:lvl1pPr>
          </a:lstStyle>
          <a:p>
            <a:pPr>
              <a:defRPr/>
            </a:pPr>
            <a:r>
              <a:rPr lang="fr-FR"/>
              <a:t>Modifiez le style du titre</a:t>
            </a:r>
            <a:endParaRPr/>
          </a:p>
        </p:txBody>
      </p:sp>
      <p:sp>
        <p:nvSpPr>
          <p:cNvPr id="7" name="Espace réservé du contenu 2" hidden="0"/>
          <p:cNvSpPr>
            <a:spLocks noGrp="1"/>
          </p:cNvSpPr>
          <p:nvPr isPhoto="0" userDrawn="0">
            <p:ph idx="1" hasCustomPrompt="0"/>
          </p:nvPr>
        </p:nvSpPr>
        <p:spPr bwMode="auto">
          <a:xfrm>
            <a:off x="838200" y="2090057"/>
            <a:ext cx="10515600" cy="4086906"/>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p:txBody>
      </p:sp>
      <p:sp>
        <p:nvSpPr>
          <p:cNvPr id="8" name="Espace réservé de la date 3"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91DD9282-A15A-E541-BACD-BAD8BE012FF9}" type="datetime1">
              <a:rPr lang="fr-FR"/>
              <a:t/>
            </a:fld>
            <a:endParaRPr lang="fr-FR"/>
          </a:p>
        </p:txBody>
      </p:sp>
      <p:sp>
        <p:nvSpPr>
          <p:cNvPr id="9" name="Espace réservé du pied de page 4"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10" name="Espace réservé du numéro de diapositive 5"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E43F4A00-CEAE-5648-85CC-DAB34D7CE8D6}" type="slidenum">
              <a:rPr lang="fr-FR"/>
              <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1_Titre et contenu 1">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lvl1pPr>
              <a:defRPr b="1">
                <a:solidFill>
                  <a:schemeClr val="accent1"/>
                </a:solidFill>
              </a:defRPr>
            </a:lvl1pPr>
          </a:lstStyle>
          <a:p>
            <a:pPr>
              <a:defRPr/>
            </a:pPr>
            <a:r>
              <a:rPr lang="fr-FR"/>
              <a:t>Modifiez le style du titre</a:t>
            </a:r>
            <a:endParaRPr/>
          </a:p>
        </p:txBody>
      </p:sp>
      <p:sp>
        <p:nvSpPr>
          <p:cNvPr id="5" name="Espace réservé du contenu 2" hidden="0"/>
          <p:cNvSpPr>
            <a:spLocks noGrp="1"/>
          </p:cNvSpPr>
          <p:nvPr isPhoto="0" userDrawn="0">
            <p:ph idx="1" hasCustomPrompt="0"/>
          </p:nvPr>
        </p:nvSpPr>
        <p:spPr bwMode="auto">
          <a:xfrm>
            <a:off x="838200" y="2090057"/>
            <a:ext cx="10515600" cy="4086906"/>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p:txBody>
      </p:sp>
      <p:sp>
        <p:nvSpPr>
          <p:cNvPr id="6" name="Espace réservé de la date 3"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91DD9282-A15A-E541-BACD-BAD8BE012FF9}" type="datetime1">
              <a:rPr lang="fr-FR"/>
              <a:t/>
            </a:fld>
            <a:endParaRPr lang="fr-FR"/>
          </a:p>
        </p:txBody>
      </p:sp>
      <p:sp>
        <p:nvSpPr>
          <p:cNvPr id="7" name="Espace réservé du pied de page 4"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8" name="Espace réservé du numéro de diapositive 5"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E43F4A00-CEAE-5648-85CC-DAB34D7CE8D6}" type="slidenum">
              <a:rPr lang="fr-FR"/>
              <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1_Titre de section">
    <p:spTree>
      <p:nvGrpSpPr>
        <p:cNvPr id="1" name="" hidden="0"/>
        <p:cNvGrpSpPr/>
        <p:nvPr isPhoto="0" userDrawn="0"/>
      </p:nvGrpSpPr>
      <p:grpSpPr bwMode="auto">
        <a:xfrm>
          <a:off x="0" y="0"/>
          <a:ext cx="0" cy="0"/>
          <a:chOff x="0" y="0"/>
          <a:chExt cx="0" cy="0"/>
        </a:xfrm>
      </p:grpSpPr>
      <p:pic>
        <p:nvPicPr>
          <p:cNvPr id="4" name="Image 11" hidden="0"/>
          <p:cNvPicPr>
            <a:picLocks noChangeAspect="1"/>
          </p:cNvPicPr>
          <p:nvPr isPhoto="0" userDrawn="1"/>
        </p:nvPicPr>
        <p:blipFill>
          <a:blip r:embed="rId2"/>
          <a:stretch/>
        </p:blipFill>
        <p:spPr bwMode="auto">
          <a:xfrm>
            <a:off x="0" y="1"/>
            <a:ext cx="12192000" cy="6858000"/>
          </a:xfrm>
          <a:prstGeom prst="rect">
            <a:avLst/>
          </a:prstGeom>
        </p:spPr>
      </p:pic>
      <p:pic>
        <p:nvPicPr>
          <p:cNvPr id="5" name="Image 13" hidden="0"/>
          <p:cNvPicPr>
            <a:picLocks noChangeAspect="1"/>
          </p:cNvPicPr>
          <p:nvPr isPhoto="0" userDrawn="1"/>
        </p:nvPicPr>
        <p:blipFill>
          <a:blip r:embed="rId3">
            <a:alphaModFix amt="70000"/>
          </a:blip>
          <a:srcRect l="0" t="0" r="0" b="37715"/>
          <a:stretch/>
        </p:blipFill>
        <p:spPr bwMode="auto">
          <a:xfrm>
            <a:off x="4045556" y="4375703"/>
            <a:ext cx="3970489" cy="2482298"/>
          </a:xfrm>
          <a:prstGeom prst="rect">
            <a:avLst/>
          </a:prstGeom>
        </p:spPr>
      </p:pic>
      <p:pic>
        <p:nvPicPr>
          <p:cNvPr id="6" name="Image 14" hidden="0"/>
          <p:cNvPicPr>
            <a:picLocks noChangeAspect="1"/>
          </p:cNvPicPr>
          <p:nvPr isPhoto="0" userDrawn="1"/>
        </p:nvPicPr>
        <p:blipFill>
          <a:blip r:embed="rId4"/>
          <a:srcRect l="0" t="0" r="15897" b="0"/>
          <a:stretch/>
        </p:blipFill>
        <p:spPr bwMode="auto">
          <a:xfrm>
            <a:off x="9782558" y="3788996"/>
            <a:ext cx="2434252" cy="2152650"/>
          </a:xfrm>
          <a:prstGeom prst="rect">
            <a:avLst/>
          </a:prstGeom>
        </p:spPr>
      </p:pic>
      <p:sp>
        <p:nvSpPr>
          <p:cNvPr id="7" name="Titre 1" hidden="0"/>
          <p:cNvSpPr>
            <a:spLocks noGrp="1"/>
          </p:cNvSpPr>
          <p:nvPr isPhoto="0" userDrawn="0">
            <p:ph type="title" hasCustomPrompt="1"/>
          </p:nvPr>
        </p:nvSpPr>
        <p:spPr bwMode="auto">
          <a:xfrm>
            <a:off x="831850" y="1163639"/>
            <a:ext cx="7969250" cy="1884362"/>
          </a:xfrm>
        </p:spPr>
        <p:txBody>
          <a:bodyPr anchor="b">
            <a:normAutofit/>
          </a:bodyPr>
          <a:lstStyle>
            <a:lvl1pPr>
              <a:defRPr sz="5000" spc="300">
                <a:solidFill>
                  <a:schemeClr val="accent1"/>
                </a:solidFill>
              </a:defRPr>
            </a:lvl1pPr>
          </a:lstStyle>
          <a:p>
            <a:pPr>
              <a:defRPr/>
            </a:pPr>
            <a:r>
              <a:rPr lang="fr-FR"/>
              <a:t>MODIFIEZ LE STYLE DU TITRE</a:t>
            </a:r>
            <a:endParaRPr/>
          </a:p>
        </p:txBody>
      </p:sp>
      <p:sp>
        <p:nvSpPr>
          <p:cNvPr id="8" name="Espace réservé du texte 2" hidden="0"/>
          <p:cNvSpPr>
            <a:spLocks noGrp="1"/>
          </p:cNvSpPr>
          <p:nvPr isPhoto="0" userDrawn="0">
            <p:ph type="body" idx="1" hasCustomPrompt="0"/>
          </p:nvPr>
        </p:nvSpPr>
        <p:spPr bwMode="auto">
          <a:xfrm>
            <a:off x="831850" y="3267298"/>
            <a:ext cx="7969250" cy="1500187"/>
          </a:xfrm>
        </p:spPr>
        <p:txBody>
          <a:bodyPr/>
          <a:lstStyle>
            <a:lvl1pPr marL="0" indent="0">
              <a:buNone/>
              <a:defRPr sz="2400">
                <a:solidFill>
                  <a:schemeClr val="bg1"/>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endParaRPr/>
          </a:p>
        </p:txBody>
      </p:sp>
      <p:sp>
        <p:nvSpPr>
          <p:cNvPr id="9" name="Espace réservé de la date 3" hidden="0"/>
          <p:cNvSpPr>
            <a:spLocks noGrp="1"/>
          </p:cNvSpPr>
          <p:nvPr isPhoto="0" userDrawn="0">
            <p:ph type="dt" sz="half" idx="10" hasCustomPrompt="0"/>
          </p:nvPr>
        </p:nvSpPr>
        <p:spPr bwMode="auto"/>
        <p:txBody>
          <a:bodyPr/>
          <a:lstStyle>
            <a:lvl1pPr>
              <a:defRPr>
                <a:solidFill>
                  <a:schemeClr val="bg1"/>
                </a:solidFill>
                <a:latin typeface="Arial"/>
                <a:cs typeface="Arial"/>
              </a:defRPr>
            </a:lvl1pPr>
          </a:lstStyle>
          <a:p>
            <a:pPr>
              <a:defRPr/>
            </a:pPr>
            <a:fld id="{853D691A-AAE8-204F-BCF3-F392DE4978A6}" type="datetime1">
              <a:rPr lang="fr-FR"/>
              <a:t/>
            </a:fld>
            <a:endParaRPr lang="fr-FR"/>
          </a:p>
        </p:txBody>
      </p:sp>
      <p:sp>
        <p:nvSpPr>
          <p:cNvPr id="10" name="Espace réservé du pied de page 4" hidden="0"/>
          <p:cNvSpPr>
            <a:spLocks noGrp="1"/>
          </p:cNvSpPr>
          <p:nvPr isPhoto="0" userDrawn="0">
            <p:ph type="ftr" sz="quarter" idx="11" hasCustomPrompt="0"/>
          </p:nvPr>
        </p:nvSpPr>
        <p:spPr bwMode="auto"/>
        <p:txBody>
          <a:bodyPr/>
          <a:lstStyle>
            <a:lvl1pPr>
              <a:defRPr>
                <a:solidFill>
                  <a:schemeClr val="bg1"/>
                </a:solidFill>
                <a:latin typeface="Arial"/>
                <a:cs typeface="Arial"/>
              </a:defRPr>
            </a:lvl1pPr>
          </a:lstStyle>
          <a:p>
            <a:pPr>
              <a:defRPr/>
            </a:pPr>
            <a:r>
              <a:rPr lang="fr-FR"/>
              <a:t>L'Institut Agro Dijon - Présentation</a:t>
            </a:r>
            <a:endParaRPr/>
          </a:p>
        </p:txBody>
      </p:sp>
      <p:sp>
        <p:nvSpPr>
          <p:cNvPr id="11" name="Espace réservé du numéro de diapositive 5" hidden="0"/>
          <p:cNvSpPr>
            <a:spLocks noGrp="1"/>
          </p:cNvSpPr>
          <p:nvPr isPhoto="0" userDrawn="0">
            <p:ph type="sldNum" sz="quarter" idx="12" hasCustomPrompt="0"/>
          </p:nvPr>
        </p:nvSpPr>
        <p:spPr bwMode="auto"/>
        <p:txBody>
          <a:bodyPr/>
          <a:lstStyle>
            <a:lvl1pPr>
              <a:defRPr>
                <a:solidFill>
                  <a:schemeClr val="bg1"/>
                </a:solidFill>
                <a:latin typeface="Arial"/>
                <a:cs typeface="Arial"/>
              </a:defRPr>
            </a:lvl1pPr>
          </a:lstStyle>
          <a:p>
            <a:pPr>
              <a:defRPr/>
            </a:pPr>
            <a:fld id="{E43F4A00-CEAE-5648-85CC-DAB34D7CE8D6}" type="slidenum">
              <a:rPr lang="fr-FR"/>
              <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Deux contenus">
    <p:spTree>
      <p:nvGrpSpPr>
        <p:cNvPr id="1" name="" hidden="0"/>
        <p:cNvGrpSpPr/>
        <p:nvPr isPhoto="0" userDrawn="0"/>
      </p:nvGrpSpPr>
      <p:grpSpPr bwMode="auto">
        <a:xfrm>
          <a:off x="0" y="0"/>
          <a:ext cx="0" cy="0"/>
          <a:chOff x="0" y="0"/>
          <a:chExt cx="0" cy="0"/>
        </a:xfrm>
      </p:grpSpPr>
      <p:pic>
        <p:nvPicPr>
          <p:cNvPr id="4" name="Image 9" hidden="0"/>
          <p:cNvPicPr>
            <a:picLocks noChangeAspect="1"/>
          </p:cNvPicPr>
          <p:nvPr isPhoto="0" userDrawn="1"/>
        </p:nvPicPr>
        <p:blipFill>
          <a:blip r:embed="rId2"/>
          <a:srcRect l="12105" t="0" r="0" b="24251"/>
          <a:stretch/>
        </p:blipFill>
        <p:spPr bwMode="auto">
          <a:xfrm>
            <a:off x="1400" y="4428915"/>
            <a:ext cx="3069232" cy="2429085"/>
          </a:xfrm>
          <a:prstGeom prst="rect">
            <a:avLst/>
          </a:prstGeom>
        </p:spPr>
      </p:pic>
      <p:pic>
        <p:nvPicPr>
          <p:cNvPr id="5" name="Image 8" hidden="0"/>
          <p:cNvPicPr>
            <a:picLocks noChangeAspect="1"/>
          </p:cNvPicPr>
          <p:nvPr isPhoto="0" userDrawn="1"/>
        </p:nvPicPr>
        <p:blipFill>
          <a:blip r:embed="rId3"/>
          <a:srcRect l="0" t="33039" r="23896" b="0"/>
          <a:stretch/>
        </p:blipFill>
        <p:spPr bwMode="auto">
          <a:xfrm>
            <a:off x="9982201" y="0"/>
            <a:ext cx="2202712" cy="1441449"/>
          </a:xfrm>
          <a:prstGeom prst="rect">
            <a:avLst/>
          </a:prstGeom>
        </p:spPr>
      </p:pic>
      <p:sp>
        <p:nvSpPr>
          <p:cNvPr id="6" name="Titre 1" hidden="0"/>
          <p:cNvSpPr>
            <a:spLocks noGrp="1"/>
          </p:cNvSpPr>
          <p:nvPr isPhoto="0" userDrawn="0">
            <p:ph type="title" hasCustomPrompt="0"/>
          </p:nvPr>
        </p:nvSpPr>
        <p:spPr bwMode="auto"/>
        <p:txBody>
          <a:bodyPr/>
          <a:lstStyle>
            <a:lvl1pPr>
              <a:defRPr b="1">
                <a:solidFill>
                  <a:schemeClr val="accent1"/>
                </a:solidFill>
              </a:defRPr>
            </a:lvl1pPr>
          </a:lstStyle>
          <a:p>
            <a:pPr>
              <a:defRPr/>
            </a:pPr>
            <a:r>
              <a:rPr lang="fr-FR"/>
              <a:t>Modifiez le style du titre</a:t>
            </a:r>
            <a:endParaRPr/>
          </a:p>
        </p:txBody>
      </p:sp>
      <p:sp>
        <p:nvSpPr>
          <p:cNvPr id="7" name="Espace réservé du contenu 2" hidden="0"/>
          <p:cNvSpPr>
            <a:spLocks noGrp="1"/>
          </p:cNvSpPr>
          <p:nvPr isPhoto="0" userDrawn="0">
            <p:ph sz="half" idx="1" hasCustomPrompt="0"/>
          </p:nvPr>
        </p:nvSpPr>
        <p:spPr bwMode="auto">
          <a:xfrm>
            <a:off x="838200" y="1825625"/>
            <a:ext cx="5181600" cy="4351338"/>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p:txBody>
      </p:sp>
      <p:sp>
        <p:nvSpPr>
          <p:cNvPr id="8" name="Espace réservé du contenu 3" hidden="0"/>
          <p:cNvSpPr>
            <a:spLocks noGrp="1"/>
          </p:cNvSpPr>
          <p:nvPr isPhoto="0" userDrawn="0">
            <p:ph sz="half" idx="2" hasCustomPrompt="0"/>
          </p:nvPr>
        </p:nvSpPr>
        <p:spPr bwMode="auto">
          <a:xfrm>
            <a:off x="6172200" y="1825625"/>
            <a:ext cx="5181600" cy="4351338"/>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p:txBody>
      </p:sp>
      <p:sp>
        <p:nvSpPr>
          <p:cNvPr id="9" name="Espace réservé de la date 4"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8CA4777B-B6D7-6A49-BE8B-CD6415B55504}" type="datetime1">
              <a:rPr lang="fr-FR"/>
              <a:t/>
            </a:fld>
            <a:endParaRPr lang="fr-FR"/>
          </a:p>
        </p:txBody>
      </p:sp>
      <p:sp>
        <p:nvSpPr>
          <p:cNvPr id="10" name="Espace réservé du pied de page 5"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11" name="Espace réservé du numéro de diapositive 6"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E43F4A00-CEAE-5648-85CC-DAB34D7CE8D6}" type="slidenum">
              <a:rPr lang="fr-FR"/>
              <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aison">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839788" y="365125"/>
            <a:ext cx="10515600" cy="1325563"/>
          </a:xfrm>
        </p:spPr>
        <p:txBody>
          <a:bodyPr/>
          <a:lstStyle>
            <a:lvl1pPr>
              <a:defRPr b="1">
                <a:solidFill>
                  <a:schemeClr val="accent1"/>
                </a:solidFill>
              </a:defRPr>
            </a:lvl1pPr>
          </a:lstStyle>
          <a:p>
            <a:pPr>
              <a:defRPr/>
            </a:pPr>
            <a:r>
              <a:rPr lang="fr-FR"/>
              <a:t>Modifiez le style du titre</a:t>
            </a:r>
            <a:endParaRPr/>
          </a:p>
        </p:txBody>
      </p:sp>
      <p:sp>
        <p:nvSpPr>
          <p:cNvPr id="5" name="Espace réservé du texte 2" hidden="0"/>
          <p:cNvSpPr>
            <a:spLocks noGrp="1"/>
          </p:cNvSpPr>
          <p:nvPr isPhoto="0" userDrawn="0">
            <p:ph type="body" idx="1" hasCustomPrompt="0"/>
          </p:nvPr>
        </p:nvSpPr>
        <p:spPr bwMode="auto">
          <a:xfrm>
            <a:off x="839788" y="1681163"/>
            <a:ext cx="5157787" cy="823912"/>
          </a:xfrm>
        </p:spPr>
        <p:txBody>
          <a:bodyPr anchor="b">
            <a:normAutofit/>
          </a:bodyPr>
          <a:lstStyle>
            <a:lvl1pPr marL="0" indent="0">
              <a:buNone/>
              <a:defRPr sz="2600" b="1">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Espace réservé du contenu 3" hidden="0"/>
          <p:cNvSpPr>
            <a:spLocks noGrp="1"/>
          </p:cNvSpPr>
          <p:nvPr isPhoto="0" userDrawn="0">
            <p:ph sz="half" idx="2" hasCustomPrompt="0"/>
          </p:nvPr>
        </p:nvSpPr>
        <p:spPr bwMode="auto">
          <a:xfrm>
            <a:off x="839788" y="2505074"/>
            <a:ext cx="5157787" cy="3684588"/>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p:txBody>
      </p:sp>
      <p:sp>
        <p:nvSpPr>
          <p:cNvPr id="7" name="Espace réservé du texte 4" hidden="0"/>
          <p:cNvSpPr>
            <a:spLocks noGrp="1"/>
          </p:cNvSpPr>
          <p:nvPr isPhoto="0" userDrawn="0">
            <p:ph type="body" sz="quarter" idx="3" hasCustomPrompt="0"/>
          </p:nvPr>
        </p:nvSpPr>
        <p:spPr bwMode="auto">
          <a:xfrm>
            <a:off x="6172200" y="1681163"/>
            <a:ext cx="5183188" cy="823912"/>
          </a:xfrm>
        </p:spPr>
        <p:txBody>
          <a:bodyPr anchor="b">
            <a:normAutofit/>
          </a:bodyPr>
          <a:lstStyle>
            <a:lvl1pPr marL="0" indent="0">
              <a:buNone/>
              <a:defRPr sz="2600" b="1">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8" name="Espace réservé du contenu 5" hidden="0"/>
          <p:cNvSpPr>
            <a:spLocks noGrp="1"/>
          </p:cNvSpPr>
          <p:nvPr isPhoto="0" userDrawn="0">
            <p:ph sz="quarter" idx="4" hasCustomPrompt="0"/>
          </p:nvPr>
        </p:nvSpPr>
        <p:spPr bwMode="auto">
          <a:xfrm>
            <a:off x="6172200" y="2505074"/>
            <a:ext cx="5183188" cy="3684588"/>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p:txBody>
      </p:sp>
      <p:sp>
        <p:nvSpPr>
          <p:cNvPr id="9" name="Espace réservé de la date 6"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8B9E924E-3F2A-9C40-80C6-7AE407837512}" type="datetime1">
              <a:rPr lang="fr-FR"/>
              <a:t/>
            </a:fld>
            <a:endParaRPr lang="fr-FR"/>
          </a:p>
        </p:txBody>
      </p:sp>
      <p:sp>
        <p:nvSpPr>
          <p:cNvPr id="10" name="Espace réservé du pied de page 7"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11" name="Espace réservé du numéro de diapositive 8"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E43F4A00-CEAE-5648-85CC-DAB34D7CE8D6}" type="slidenum">
              <a:rPr lang="fr-FR"/>
              <a:t/>
            </a:fld>
            <a:endParaRPr lang="fr-FR"/>
          </a:p>
        </p:txBody>
      </p:sp>
      <p:pic>
        <p:nvPicPr>
          <p:cNvPr id="12" name="Image 10" hidden="0"/>
          <p:cNvPicPr>
            <a:picLocks noChangeAspect="1"/>
          </p:cNvPicPr>
          <p:nvPr isPhoto="0" userDrawn="1"/>
        </p:nvPicPr>
        <p:blipFill>
          <a:blip r:embed="rId2"/>
          <a:srcRect l="0" t="0" r="20376" b="33019"/>
          <a:stretch/>
        </p:blipFill>
        <p:spPr bwMode="auto">
          <a:xfrm>
            <a:off x="8432857" y="3682625"/>
            <a:ext cx="3779196" cy="31874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re et contenu 2">
    <p:spTree>
      <p:nvGrpSpPr>
        <p:cNvPr id="1" name="" hidden="0"/>
        <p:cNvGrpSpPr/>
        <p:nvPr isPhoto="0" userDrawn="0"/>
      </p:nvGrpSpPr>
      <p:grpSpPr bwMode="auto">
        <a:xfrm>
          <a:off x="0" y="0"/>
          <a:ext cx="0" cy="0"/>
          <a:chOff x="0" y="0"/>
          <a:chExt cx="0" cy="0"/>
        </a:xfrm>
      </p:grpSpPr>
      <p:pic>
        <p:nvPicPr>
          <p:cNvPr id="4" name="Image 1" hidden="0"/>
          <p:cNvPicPr>
            <a:picLocks noChangeAspect="1"/>
          </p:cNvPicPr>
          <p:nvPr isPhoto="0" userDrawn="1"/>
        </p:nvPicPr>
        <p:blipFill>
          <a:blip r:embed="rId2"/>
          <a:stretch/>
        </p:blipFill>
        <p:spPr bwMode="auto">
          <a:xfrm>
            <a:off x="0" y="-11256"/>
            <a:ext cx="12192000" cy="6880512"/>
          </a:xfrm>
          <a:prstGeom prst="rect">
            <a:avLst/>
          </a:prstGeom>
        </p:spPr>
      </p:pic>
      <p:sp>
        <p:nvSpPr>
          <p:cNvPr id="5" name="Espace réservé de la date 2" hidden="0"/>
          <p:cNvSpPr>
            <a:spLocks noGrp="1"/>
          </p:cNvSpPr>
          <p:nvPr isPhoto="0" userDrawn="0">
            <p:ph type="dt" sz="half" idx="10" hasCustomPrompt="0"/>
          </p:nvPr>
        </p:nvSpPr>
        <p:spPr bwMode="auto"/>
        <p:txBody>
          <a:bodyPr/>
          <a:lstStyle>
            <a:lvl1pPr>
              <a:defRPr>
                <a:solidFill>
                  <a:schemeClr val="tx1"/>
                </a:solidFill>
              </a:defRPr>
            </a:lvl1pPr>
          </a:lstStyle>
          <a:p>
            <a:pPr>
              <a:defRPr/>
            </a:pPr>
            <a:fld id="{58C11F26-7D56-744D-B369-CD127D18FF23}" type="datetime1">
              <a:rPr lang="fr-FR"/>
              <a:t/>
            </a:fld>
            <a:endParaRPr lang="fr-FR"/>
          </a:p>
        </p:txBody>
      </p:sp>
      <p:sp>
        <p:nvSpPr>
          <p:cNvPr id="6" name="Espace réservé du pied de page 3" hidden="0"/>
          <p:cNvSpPr>
            <a:spLocks noGrp="1"/>
          </p:cNvSpPr>
          <p:nvPr isPhoto="0" userDrawn="0">
            <p:ph type="ftr" sz="quarter" idx="11" hasCustomPrompt="0"/>
          </p:nvPr>
        </p:nvSpPr>
        <p:spPr bwMode="auto"/>
        <p:txBody>
          <a:bodyPr/>
          <a:lstStyle>
            <a:lvl1pPr>
              <a:defRPr>
                <a:solidFill>
                  <a:schemeClr val="tx1"/>
                </a:solidFill>
              </a:defRPr>
            </a:lvl1pPr>
          </a:lstStyle>
          <a:p>
            <a:pPr>
              <a:defRPr/>
            </a:pPr>
            <a:r>
              <a:rPr lang="fr-FR"/>
              <a:t>L'Institut Agro Dijon - Présentation</a:t>
            </a:r>
            <a:endParaRPr/>
          </a:p>
        </p:txBody>
      </p:sp>
      <p:sp>
        <p:nvSpPr>
          <p:cNvPr id="7" name="Espace réservé du numéro de diapositive 4" hidden="0"/>
          <p:cNvSpPr>
            <a:spLocks noGrp="1"/>
          </p:cNvSpPr>
          <p:nvPr isPhoto="0" userDrawn="0">
            <p:ph type="sldNum" sz="quarter" idx="12" hasCustomPrompt="0"/>
          </p:nvPr>
        </p:nvSpPr>
        <p:spPr bwMode="auto"/>
        <p:txBody>
          <a:bodyPr/>
          <a:lstStyle>
            <a:lvl1pPr>
              <a:defRPr>
                <a:solidFill>
                  <a:schemeClr val="tx1"/>
                </a:solidFill>
              </a:defRPr>
            </a:lvl1pPr>
          </a:lstStyle>
          <a:p>
            <a:pPr>
              <a:defRPr/>
            </a:pPr>
            <a:fld id="{E43F4A00-CEAE-5648-85CC-DAB34D7CE8D6}" type="slidenum">
              <a:rPr lang="fr-FR"/>
              <a:t/>
            </a:fld>
            <a:endParaRPr lang="fr-FR"/>
          </a:p>
        </p:txBody>
      </p:sp>
      <p:sp>
        <p:nvSpPr>
          <p:cNvPr id="8" name="Titre 1" hidden="0"/>
          <p:cNvSpPr>
            <a:spLocks noGrp="1"/>
          </p:cNvSpPr>
          <p:nvPr isPhoto="0" userDrawn="0">
            <p:ph type="title" hasCustomPrompt="0"/>
          </p:nvPr>
        </p:nvSpPr>
        <p:spPr bwMode="auto">
          <a:xfrm>
            <a:off x="838200" y="365125"/>
            <a:ext cx="10515600" cy="1325563"/>
          </a:xfrm>
        </p:spPr>
        <p:txBody>
          <a:bodyPr/>
          <a:lstStyle>
            <a:lvl1pPr>
              <a:defRPr b="1">
                <a:solidFill>
                  <a:schemeClr val="tx1"/>
                </a:solidFill>
              </a:defRPr>
            </a:lvl1pPr>
          </a:lstStyle>
          <a:p>
            <a:pPr>
              <a:defRPr/>
            </a:pPr>
            <a:r>
              <a:rPr lang="fr-FR"/>
              <a:t>Modifiez le style du titre</a:t>
            </a:r>
            <a:endParaRPr/>
          </a:p>
        </p:txBody>
      </p:sp>
      <p:sp>
        <p:nvSpPr>
          <p:cNvPr id="9" name="Espace réservé du contenu 2" hidden="0"/>
          <p:cNvSpPr>
            <a:spLocks noGrp="1"/>
          </p:cNvSpPr>
          <p:nvPr isPhoto="0" userDrawn="0">
            <p:ph idx="1" hasCustomPrompt="0"/>
          </p:nvPr>
        </p:nvSpPr>
        <p:spPr bwMode="auto">
          <a:xfrm>
            <a:off x="838200" y="2090057"/>
            <a:ext cx="10515600" cy="4086906"/>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Slide de fin">
    <p:spTree>
      <p:nvGrpSpPr>
        <p:cNvPr id="1" name="" hidden="0"/>
        <p:cNvGrpSpPr/>
        <p:nvPr isPhoto="0" userDrawn="0"/>
      </p:nvGrpSpPr>
      <p:grpSpPr bwMode="auto">
        <a:xfrm>
          <a:off x="0" y="0"/>
          <a:ext cx="0" cy="0"/>
          <a:chOff x="0" y="0"/>
          <a:chExt cx="0" cy="0"/>
        </a:xfrm>
      </p:grpSpPr>
      <p:pic>
        <p:nvPicPr>
          <p:cNvPr id="4" name="Image 9" hidden="0"/>
          <p:cNvPicPr>
            <a:picLocks noChangeAspect="1"/>
          </p:cNvPicPr>
          <p:nvPr isPhoto="0" userDrawn="1"/>
        </p:nvPicPr>
        <p:blipFill>
          <a:blip r:embed="rId2"/>
          <a:srcRect l="11088" t="-1527" r="53036" b="15096"/>
          <a:stretch/>
        </p:blipFill>
        <p:spPr bwMode="auto">
          <a:xfrm>
            <a:off x="-24063" y="1498225"/>
            <a:ext cx="4392516" cy="5371808"/>
          </a:xfrm>
          <a:prstGeom prst="rect">
            <a:avLst/>
          </a:prstGeom>
        </p:spPr>
      </p:pic>
      <p:pic>
        <p:nvPicPr>
          <p:cNvPr id="5" name="Image 11" hidden="0"/>
          <p:cNvPicPr>
            <a:picLocks noChangeAspect="1"/>
          </p:cNvPicPr>
          <p:nvPr isPhoto="0" userDrawn="1"/>
        </p:nvPicPr>
        <p:blipFill>
          <a:blip r:embed="rId2"/>
          <a:srcRect l="49363" t="5591" r="14075" b="9858"/>
          <a:stretch/>
        </p:blipFill>
        <p:spPr bwMode="auto">
          <a:xfrm>
            <a:off x="6342610" y="0"/>
            <a:ext cx="5842301" cy="6858000"/>
          </a:xfrm>
          <a:prstGeom prst="rect">
            <a:avLst/>
          </a:prstGeom>
        </p:spPr>
      </p:pic>
      <p:sp>
        <p:nvSpPr>
          <p:cNvPr id="6" name="Sous-titre 2" hidden="0"/>
          <p:cNvSpPr>
            <a:spLocks noAdjustHandles="1"/>
          </p:cNvSpPr>
          <p:nvPr isPhoto="0" userDrawn="1"/>
        </p:nvSpPr>
        <p:spPr bwMode="auto">
          <a:xfrm>
            <a:off x="1066800" y="3805162"/>
            <a:ext cx="8605812" cy="707886"/>
          </a:xfrm>
          <a:prstGeom prst="rect">
            <a:avLst/>
          </a:prstGeom>
        </p:spPr>
        <p:txBody>
          <a:bodyPr vert="horz" lIns="91440" tIns="45720" rIns="91440" bIns="45720" rtlCol="0">
            <a:noAutofit/>
          </a:bodyPr>
          <a:lstStyle>
            <a:lvl1pPr marL="0" indent="0" algn="l" defTabSz="914400">
              <a:lnSpc>
                <a:spcPct val="90000"/>
              </a:lnSpc>
              <a:spcBef>
                <a:spcPts val="1000"/>
              </a:spcBef>
              <a:buFont typeface="Arial"/>
              <a:buNone/>
              <a:defRPr sz="1800">
                <a:solidFill>
                  <a:schemeClr val="tx1"/>
                </a:solidFill>
                <a:latin typeface="Arial"/>
                <a:ea typeface="+mn-ea"/>
                <a:cs typeface="Arial"/>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endParaRPr lang="fr-FR" sz="2500"/>
          </a:p>
        </p:txBody>
      </p:sp>
      <p:pic>
        <p:nvPicPr>
          <p:cNvPr id="7" name="Image 5" hidden="0"/>
          <p:cNvPicPr>
            <a:picLocks noChangeAspect="1"/>
          </p:cNvPicPr>
          <p:nvPr isPhoto="0" userDrawn="1"/>
        </p:nvPicPr>
        <p:blipFill>
          <a:blip r:embed="rId3"/>
          <a:stretch/>
        </p:blipFill>
        <p:spPr bwMode="auto">
          <a:xfrm>
            <a:off x="708729" y="287600"/>
            <a:ext cx="5292857" cy="1710000"/>
          </a:xfrm>
          <a:prstGeom prst="rect">
            <a:avLst/>
          </a:prstGeom>
        </p:spPr>
      </p:pic>
      <p:cxnSp>
        <p:nvCxnSpPr>
          <p:cNvPr id="8" name="Connecteur droit 10" hidden="0"/>
          <p:cNvCxnSpPr>
            <a:cxnSpLocks/>
          </p:cNvCxnSpPr>
          <p:nvPr isPhoto="0" userDrawn="1"/>
        </p:nvCxnSpPr>
        <p:spPr bwMode="auto">
          <a:xfrm>
            <a:off x="971508" y="3110891"/>
            <a:ext cx="0" cy="2048938"/>
          </a:xfrm>
          <a:prstGeom prst="line">
            <a:avLst/>
          </a:prstGeom>
          <a:ln w="44450">
            <a:solidFill>
              <a:schemeClr val="bg1"/>
            </a:solidFill>
          </a:ln>
        </p:spPr>
        <p:style>
          <a:lnRef idx="3">
            <a:schemeClr val="dk1"/>
          </a:lnRef>
          <a:fillRef idx="0">
            <a:schemeClr val="dk1"/>
          </a:fillRef>
          <a:effectRef idx="2">
            <a:schemeClr val="dk1"/>
          </a:effectRef>
          <a:fontRef idx="minor">
            <a:schemeClr val="tx1"/>
          </a:fontRef>
        </p:style>
      </p:cxnSp>
      <p:sp>
        <p:nvSpPr>
          <p:cNvPr id="9" name="Titre 1" hidden="0"/>
          <p:cNvSpPr>
            <a:spLocks noGrp="1"/>
          </p:cNvSpPr>
          <p:nvPr isPhoto="0" userDrawn="0">
            <p:ph type="title" hasCustomPrompt="1"/>
          </p:nvPr>
        </p:nvSpPr>
        <p:spPr bwMode="auto">
          <a:xfrm>
            <a:off x="1230088" y="3110891"/>
            <a:ext cx="10370322" cy="660144"/>
          </a:xfrm>
        </p:spPr>
        <p:txBody>
          <a:bodyPr>
            <a:normAutofit/>
          </a:bodyPr>
          <a:lstStyle>
            <a:lvl1pPr>
              <a:defRPr sz="3000" spc="300"/>
            </a:lvl1pPr>
          </a:lstStyle>
          <a:p>
            <a:pPr>
              <a:defRPr/>
            </a:pPr>
            <a:r>
              <a:rPr lang="fr-FR"/>
              <a:t>MODIFIEZ LE STYLE DU TITRE</a:t>
            </a:r>
            <a:endParaRPr/>
          </a:p>
        </p:txBody>
      </p:sp>
      <p:sp>
        <p:nvSpPr>
          <p:cNvPr id="10" name="Espace réservé du texte 3" hidden="0"/>
          <p:cNvSpPr>
            <a:spLocks noGrp="1"/>
          </p:cNvSpPr>
          <p:nvPr isPhoto="0" userDrawn="0">
            <p:ph type="body" sz="quarter" idx="10" hasCustomPrompt="0"/>
          </p:nvPr>
        </p:nvSpPr>
        <p:spPr bwMode="auto">
          <a:xfrm>
            <a:off x="1230328" y="3886730"/>
            <a:ext cx="8537575" cy="660445"/>
          </a:xfrm>
        </p:spPr>
        <p:txBody>
          <a:bodyPr/>
          <a:lstStyle>
            <a:lvl1pPr marL="0" indent="0">
              <a:buNone/>
              <a:defRPr sz="2000" b="1"/>
            </a:lvl1pPr>
            <a:lvl2pPr marL="457200" indent="0">
              <a:buNone/>
              <a:defRPr/>
            </a:lvl2pPr>
          </a:lstStyle>
          <a:p>
            <a:pPr lvl="0">
              <a:defRPr/>
            </a:pPr>
            <a:r>
              <a:rPr lang="fr-FR"/>
              <a:t>Modifier les styles du texte du masque</a:t>
            </a:r>
            <a:endParaRPr/>
          </a:p>
        </p:txBody>
      </p:sp>
      <p:sp>
        <p:nvSpPr>
          <p:cNvPr id="11" name="Espace réservé du texte 13" hidden="0"/>
          <p:cNvSpPr>
            <a:spLocks noGrp="1"/>
          </p:cNvSpPr>
          <p:nvPr isPhoto="0" userDrawn="0">
            <p:ph type="body" sz="quarter" idx="11" hasCustomPrompt="0"/>
          </p:nvPr>
        </p:nvSpPr>
        <p:spPr bwMode="auto">
          <a:xfrm>
            <a:off x="1230313" y="4549285"/>
            <a:ext cx="8537575" cy="610544"/>
          </a:xfrm>
        </p:spPr>
        <p:txBody>
          <a:bodyPr>
            <a:normAutofit/>
          </a:bodyPr>
          <a:lstStyle>
            <a:lvl1pPr marL="0" indent="0">
              <a:buNone/>
              <a:defRPr sz="2200"/>
            </a:lvl1pPr>
          </a:lstStyle>
          <a:p>
            <a:pPr lvl="0">
              <a:defRPr/>
            </a:pPr>
            <a:r>
              <a:rPr lang="fr-FR"/>
              <a:t>Modifier les styles du texte du masque</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Espace réservé du titre 1" hidden="0"/>
          <p:cNvSpPr>
            <a:spLocks noGrp="1"/>
          </p:cNvSpPr>
          <p:nvPr isPhoto="0" userDrawn="0">
            <p:ph type="title" hasCustomPrompt="0"/>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5" name="Espace réservé du texte 2" hidden="0"/>
          <p:cNvSpPr>
            <a:spLocks noGrp="1"/>
          </p:cNvSpPr>
          <p:nvPr isPhoto="0" userDrawn="0">
            <p:ph type="body" idx="1" hasCustomPrompt="0"/>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hidden="0"/>
          <p:cNvSpPr>
            <a:spLocks noGrp="1"/>
          </p:cNvSpPr>
          <p:nvPr isPhoto="0" userDrawn="0">
            <p:ph type="dt" sz="half" idx="2" hasCustomPrompt="0"/>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pPr>
              <a:defRPr/>
            </a:pPr>
            <a:fld id="{E372C379-613F-724A-AE43-A1A0EA52B376}" type="datetime1">
              <a:rPr lang="fr-FR"/>
              <a:t/>
            </a:fld>
            <a:endParaRPr lang="fr-FR"/>
          </a:p>
        </p:txBody>
      </p:sp>
      <p:sp>
        <p:nvSpPr>
          <p:cNvPr id="7" name="Espace réservé du pied de page 4" hidden="0"/>
          <p:cNvSpPr>
            <a:spLocks noGrp="1"/>
          </p:cNvSpPr>
          <p:nvPr isPhoto="0" userDrawn="0">
            <p:ph type="ftr" sz="quarter" idx="3" hasCustomPrompt="0"/>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pPr>
              <a:defRPr/>
            </a:pPr>
            <a:r>
              <a:rPr lang="fr-FR"/>
              <a:t>L'Institut Agro - Présentation</a:t>
            </a:r>
            <a:endParaRPr/>
          </a:p>
        </p:txBody>
      </p:sp>
      <p:sp>
        <p:nvSpPr>
          <p:cNvPr id="8" name="Espace réservé du numéro de diapositive 5" hidden="0"/>
          <p:cNvSpPr>
            <a:spLocks noGrp="1"/>
          </p:cNvSpPr>
          <p:nvPr isPhoto="0" userDrawn="0">
            <p:ph type="sldNum" sz="quarter" idx="4" hasCustomPrompt="0"/>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E43F4A00-CEAE-5648-85CC-DAB34D7CE8D6}" type="slidenum">
              <a:rPr lang="fr-FR"/>
              <a:t/>
            </a:fld>
            <a:endParaRPr lang="fr-F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1" ftr="1" hdr="0" sldNum="1"/>
  <p:txStyles>
    <p:titleStyle>
      <a:lvl1pPr algn="l" defTabSz="914400">
        <a:lnSpc>
          <a:spcPct val="90000"/>
        </a:lnSpc>
        <a:spcBef>
          <a:spcPts val="0"/>
        </a:spcBef>
        <a:buNone/>
        <a:defRPr sz="4000" spc="0">
          <a:solidFill>
            <a:schemeClr val="tx1"/>
          </a:solidFill>
          <a:latin typeface="Arial"/>
          <a:ea typeface="+mj-ea"/>
          <a:cs typeface="Arial"/>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2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gemini.google.com/app?hl=fr" TargetMode="External"/><Relationship Id="rId4" Type="http://schemas.openxmlformats.org/officeDocument/2006/relationships/hyperlink" Target="https://copilot.microsoft.com/" TargetMode="External"/><Relationship Id="rId5" Type="http://schemas.openxmlformats.org/officeDocument/2006/relationships/hyperlink" Target="https://chat.mistral.ai/chat" TargetMode="External"/><Relationship Id="rId6" Type="http://schemas.openxmlformats.org/officeDocument/2006/relationships/hyperlink" Target="https://www.perplexity.ai/" TargetMode="External"/><Relationship Id="rId7" Type="http://schemas.openxmlformats.org/officeDocument/2006/relationships/hyperlink" Target="https://chatgpt.com/" TargetMode="External"/><Relationship Id="rId8" Type="http://schemas.openxmlformats.org/officeDocument/2006/relationships/hyperlink" Target="https://www.uneiaparjour.fr/" TargetMode="External"/><Relationship Id="rId9" Type="http://schemas.openxmlformats.org/officeDocument/2006/relationships/hyperlink" Target="https://www.uneiaparjour.fr/category/sans-compte/" TargetMode="External"/><Relationship Id="rId10" Type="http://schemas.openxmlformats.org/officeDocument/2006/relationships/hyperlink" Target="https://sdk.vercel.ai/" TargetMode="External"/><Relationship Id="rId11" Type="http://schemas.openxmlformats.org/officeDocument/2006/relationships/image" Target="../media/image10.png"/><Relationship Id="rId12" Type="http://schemas.openxmlformats.org/officeDocument/2006/relationships/image" Target="../media/image24.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hatgpt.com/share/e/48bc9238-3ef6-4bf5-81e2-2540cdd567b0" TargetMode="External"/><Relationship Id="rId3" Type="http://schemas.openxmlformats.org/officeDocument/2006/relationships/hyperlink" Target="https://ladigitale.dev/digiflashcards/#/f/667e7cac5ed25?vue=apprenant" TargetMode="External"/><Relationship Id="rId4" Type="http://schemas.openxmlformats.org/officeDocument/2006/relationships/image" Target="../media/image10.png"/><Relationship Id="rId5" Type="http://schemas.openxmlformats.org/officeDocument/2006/relationships/image" Target="../media/image25.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6.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Marion.chaudat@agrosupdijon.fr" TargetMode="External"/><Relationship Id="rId3" Type="http://schemas.openxmlformats.org/officeDocument/2006/relationships/hyperlink" Target="mailto:Caroline.liegeois@agrosupdijon.fr"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ctrTitle" hasCustomPrompt="0"/>
          </p:nvPr>
        </p:nvSpPr>
        <p:spPr bwMode="auto">
          <a:xfrm>
            <a:off x="1271464" y="3678493"/>
            <a:ext cx="10943330" cy="1655763"/>
          </a:xfrm>
        </p:spPr>
        <p:txBody>
          <a:bodyPr/>
          <a:lstStyle/>
          <a:p>
            <a:pPr>
              <a:defRPr/>
            </a:pPr>
            <a:r>
              <a:rPr lang="fr-FR" sz="3200"/>
              <a:t>Atelier 5 : Retour et échanges autour d’une expérience sur l’IAG dans l’enseignement supérieur agronomique et vétérinaire.</a:t>
            </a:r>
            <a:br>
              <a:rPr lang="fr-FR" sz="3700"/>
            </a:br>
            <a:endParaRPr lang="fr-FR" sz="3700"/>
          </a:p>
        </p:txBody>
      </p:sp>
      <p:sp>
        <p:nvSpPr>
          <p:cNvPr id="5" name="Sous-titre 2" hidden="0"/>
          <p:cNvSpPr>
            <a:spLocks noGrp="1"/>
          </p:cNvSpPr>
          <p:nvPr isPhoto="0" userDrawn="0">
            <p:ph type="subTitle" idx="1" hasCustomPrompt="0"/>
          </p:nvPr>
        </p:nvSpPr>
        <p:spPr bwMode="auto">
          <a:xfrm>
            <a:off x="1271464" y="5013176"/>
            <a:ext cx="9144000" cy="967449"/>
          </a:xfrm>
        </p:spPr>
        <p:txBody>
          <a:bodyPr/>
          <a:lstStyle/>
          <a:p>
            <a:pPr>
              <a:defRPr/>
            </a:pPr>
            <a:r>
              <a:rPr lang="fr-FR" b="1"/>
              <a:t>JIP 2024</a:t>
            </a:r>
            <a:endParaRPr b="1"/>
          </a:p>
        </p:txBody>
      </p:sp>
      <p:sp>
        <p:nvSpPr>
          <p:cNvPr id="6" name="Espace réservé de la date 3" hidden="0"/>
          <p:cNvSpPr>
            <a:spLocks noGrp="1"/>
          </p:cNvSpPr>
          <p:nvPr isPhoto="0" userDrawn="0">
            <p:ph type="dt" sz="half" idx="10" hasCustomPrompt="0"/>
          </p:nvPr>
        </p:nvSpPr>
        <p:spPr bwMode="auto"/>
        <p:txBody>
          <a:bodyPr/>
          <a:lstStyle/>
          <a:p>
            <a:pPr>
              <a:defRPr/>
            </a:pPr>
            <a:fld id="{5A469DEB-DF5C-C54D-BF94-BCE2EB6DB2ED}" type="datetime1">
              <a:rPr lang="fr-FR"/>
              <a:t/>
            </a:fld>
            <a:endParaRPr lang="fr-FR"/>
          </a:p>
        </p:txBody>
      </p:sp>
      <p:sp>
        <p:nvSpPr>
          <p:cNvPr id="7" name="Espace réservé du pied de page 4"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8" name="Espace réservé du numéro de diapositive 5"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pic>
        <p:nvPicPr>
          <p:cNvPr id="9" name="Image 2" hidden="0"/>
          <p:cNvPicPr>
            <a:picLocks noChangeAspect="1"/>
          </p:cNvPicPr>
          <p:nvPr isPhoto="0" userDrawn="0"/>
        </p:nvPicPr>
        <p:blipFill>
          <a:blip r:embed="rId2"/>
          <a:stretch/>
        </p:blipFill>
        <p:spPr bwMode="auto">
          <a:xfrm>
            <a:off x="7896200" y="5412320"/>
            <a:ext cx="2743200" cy="4902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e la date 6" hidden="0"/>
          <p:cNvSpPr>
            <a:spLocks noGrp="1"/>
          </p:cNvSpPr>
          <p:nvPr isPhoto="0" userDrawn="0">
            <p:ph type="dt" sz="half" idx="10" hasCustomPrompt="0"/>
          </p:nvPr>
        </p:nvSpPr>
        <p:spPr bwMode="auto"/>
        <p:txBody>
          <a:bodyPr/>
          <a:lstStyle/>
          <a:p>
            <a:pPr>
              <a:defRPr/>
            </a:pPr>
            <a:fld id="{8B9E924E-3F2A-9C40-80C6-7AE407837512}" type="datetime1">
              <a:rPr lang="fr-FR"/>
              <a:t/>
            </a:fld>
            <a:endParaRPr lang="fr-FR"/>
          </a:p>
        </p:txBody>
      </p:sp>
      <p:sp>
        <p:nvSpPr>
          <p:cNvPr id="5"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6" name="Espace réservé du numéro de diapositive 8"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grpSp>
        <p:nvGrpSpPr>
          <p:cNvPr id="7" name="Groupe 1" hidden="0"/>
          <p:cNvGrpSpPr/>
          <p:nvPr isPhoto="0" userDrawn="0"/>
        </p:nvGrpSpPr>
        <p:grpSpPr bwMode="auto">
          <a:xfrm>
            <a:off x="479376" y="136525"/>
            <a:ext cx="11096382" cy="6283127"/>
            <a:chOff x="479376" y="136525"/>
            <a:chExt cx="11096382" cy="6283127"/>
          </a:xfrm>
        </p:grpSpPr>
        <p:pic>
          <p:nvPicPr>
            <p:cNvPr id="8" name="Image 1" hidden="0"/>
            <p:cNvPicPr>
              <a:picLocks noChangeAspect="1"/>
            </p:cNvPicPr>
            <p:nvPr isPhoto="0" userDrawn="0"/>
          </p:nvPicPr>
          <p:blipFill>
            <a:blip r:embed="rId2">
              <a:clrChange>
                <a:clrFrom>
                  <a:srgbClr val="FFFFFF"/>
                </a:clrFrom>
                <a:clrTo>
                  <a:srgbClr val="FFFFFF">
                    <a:alpha val="0"/>
                  </a:srgbClr>
                </a:clrTo>
              </a:clrChange>
            </a:blip>
            <a:stretch/>
          </p:blipFill>
          <p:spPr bwMode="auto">
            <a:xfrm>
              <a:off x="479376" y="136525"/>
              <a:ext cx="11096382" cy="6283127"/>
            </a:xfrm>
            <a:prstGeom prst="rect">
              <a:avLst/>
            </a:prstGeom>
          </p:spPr>
        </p:pic>
        <p:sp>
          <p:nvSpPr>
            <p:cNvPr id="9" name="Rectangle 7" hidden="0"/>
            <p:cNvSpPr/>
            <p:nvPr isPhoto="0" userDrawn="0"/>
          </p:nvSpPr>
          <p:spPr bwMode="auto">
            <a:xfrm>
              <a:off x="10704512" y="980728"/>
              <a:ext cx="761999" cy="60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839788" y="365125"/>
            <a:ext cx="11160868" cy="1325563"/>
          </a:xfrm>
        </p:spPr>
        <p:txBody>
          <a:bodyPr/>
          <a:lstStyle/>
          <a:p>
            <a:pPr>
              <a:defRPr/>
            </a:pPr>
            <a:r>
              <a:rPr lang="fr-FR" sz="3200"/>
              <a:t>Le groupe de travail interne à l’Institut Agro Dijon : Contexte</a:t>
            </a:r>
            <a:endParaRPr sz="3200"/>
          </a:p>
        </p:txBody>
      </p:sp>
      <p:sp>
        <p:nvSpPr>
          <p:cNvPr id="5" name="Espace réservé du contenu 3" hidden="0"/>
          <p:cNvSpPr>
            <a:spLocks noGrp="1"/>
          </p:cNvSpPr>
          <p:nvPr isPhoto="0" userDrawn="0">
            <p:ph sz="half" idx="2" hasCustomPrompt="0"/>
          </p:nvPr>
        </p:nvSpPr>
        <p:spPr bwMode="auto">
          <a:xfrm>
            <a:off x="1163638" y="1690688"/>
            <a:ext cx="9540874" cy="4658766"/>
          </a:xfrm>
        </p:spPr>
        <p:txBody>
          <a:bodyPr vert="horz" lIns="91440" tIns="45720" rIns="91440" bIns="45720" rtlCol="0" anchor="t"/>
          <a:lstStyle/>
          <a:p>
            <a:pPr marL="0" indent="0">
              <a:lnSpc>
                <a:spcPct val="95000"/>
              </a:lnSpc>
              <a:buNone/>
              <a:defRPr/>
            </a:pPr>
            <a:r>
              <a:rPr lang="fr-FR" sz="1500" b="1">
                <a:solidFill>
                  <a:schemeClr val="accent6"/>
                </a:solidFill>
              </a:rPr>
              <a:t>Depuis septembre 2023 un GT élargi Missionné pour </a:t>
            </a:r>
            <a:r>
              <a:rPr lang="fr-FR" sz="1500" b="1"/>
              <a:t>: </a:t>
            </a:r>
            <a:endParaRPr sz="1500"/>
          </a:p>
          <a:p>
            <a:pPr>
              <a:lnSpc>
                <a:spcPct val="80000"/>
              </a:lnSpc>
              <a:defRPr/>
            </a:pPr>
            <a:r>
              <a:rPr lang="fr-FR" sz="1500"/>
              <a:t>Élargir le GT aux questions éthiques, juridiques, pédagogiques, professionnelles</a:t>
            </a:r>
            <a:endParaRPr sz="1500"/>
          </a:p>
          <a:p>
            <a:pPr>
              <a:lnSpc>
                <a:spcPct val="80000"/>
              </a:lnSpc>
              <a:defRPr/>
            </a:pPr>
            <a:r>
              <a:rPr lang="fr-FR" sz="1500"/>
              <a:t>Former les étudiants à l’IAG</a:t>
            </a:r>
            <a:endParaRPr sz="1500"/>
          </a:p>
          <a:p>
            <a:pPr>
              <a:lnSpc>
                <a:spcPct val="80000"/>
              </a:lnSpc>
              <a:defRPr/>
            </a:pPr>
            <a:r>
              <a:rPr lang="fr-FR" sz="1500"/>
              <a:t>Définir un positionnement politique sur ces outils </a:t>
            </a:r>
            <a:endParaRPr sz="1500"/>
          </a:p>
          <a:p>
            <a:pPr>
              <a:lnSpc>
                <a:spcPct val="80000"/>
              </a:lnSpc>
              <a:defRPr/>
            </a:pPr>
            <a:r>
              <a:rPr lang="fr-FR" sz="1500">
                <a:latin typeface="Arial"/>
                <a:cs typeface="Arial"/>
              </a:rPr>
              <a:t>S’interroger collectivement sur les enjeux et impact de ces outils sur l’enseignement, l’apprentissage et les usages professionnels</a:t>
            </a:r>
            <a:br>
              <a:rPr lang="fr-FR" sz="1500"/>
            </a:br>
            <a:endParaRPr sz="1500"/>
          </a:p>
          <a:p>
            <a:pPr marL="0" indent="0">
              <a:lnSpc>
                <a:spcPct val="80000"/>
              </a:lnSpc>
              <a:buNone/>
              <a:defRPr/>
            </a:pPr>
            <a:r>
              <a:rPr lang="fr-FR" sz="1500" b="1">
                <a:solidFill>
                  <a:schemeClr val="accent6"/>
                </a:solidFill>
              </a:rPr>
              <a:t>Organisation du GT </a:t>
            </a:r>
            <a:endParaRPr sz="1500"/>
          </a:p>
          <a:p>
            <a:pPr>
              <a:lnSpc>
                <a:spcPct val="80000"/>
              </a:lnSpc>
              <a:defRPr/>
            </a:pPr>
            <a:r>
              <a:rPr lang="fr-FR" sz="1500"/>
              <a:t>Groupe ouvert et accessible </a:t>
            </a:r>
            <a:endParaRPr sz="1500"/>
          </a:p>
          <a:p>
            <a:pPr>
              <a:lnSpc>
                <a:spcPct val="80000"/>
              </a:lnSpc>
              <a:defRPr/>
            </a:pPr>
            <a:r>
              <a:rPr lang="fr-FR" sz="1500">
                <a:latin typeface="Arial"/>
                <a:cs typeface="Arial"/>
              </a:rPr>
              <a:t>Membres du GT variés (enseignants chercheurs, DEVE, </a:t>
            </a:r>
            <a:r>
              <a:rPr lang="fr-FR" sz="1500">
                <a:latin typeface="Arial"/>
                <a:cs typeface="Arial"/>
              </a:rPr>
              <a:t>Eduter</a:t>
            </a:r>
            <a:r>
              <a:rPr lang="fr-FR" sz="1500">
                <a:latin typeface="Arial"/>
                <a:cs typeface="Arial"/>
              </a:rPr>
              <a:t> Ingénierie, DSI , Bibliothèque, service juridique, </a:t>
            </a:r>
            <a:r>
              <a:rPr lang="fr-FR" sz="1500">
                <a:latin typeface="Arial"/>
                <a:cs typeface="Arial"/>
              </a:rPr>
              <a:t>CéDéFAP</a:t>
            </a:r>
            <a:r>
              <a:rPr lang="fr-FR" sz="1500">
                <a:latin typeface="Arial"/>
                <a:cs typeface="Arial"/>
              </a:rPr>
              <a:t>)  </a:t>
            </a:r>
            <a:br>
              <a:rPr lang="fr-FR" sz="1500"/>
            </a:br>
            <a:endParaRPr sz="1500"/>
          </a:p>
          <a:p>
            <a:pPr marL="0" indent="0">
              <a:lnSpc>
                <a:spcPct val="80000"/>
              </a:lnSpc>
              <a:buNone/>
              <a:defRPr/>
            </a:pPr>
            <a:r>
              <a:rPr lang="fr-FR" sz="1500" b="1">
                <a:solidFill>
                  <a:schemeClr val="accent6"/>
                </a:solidFill>
              </a:rPr>
              <a:t>Organisation en 3 axes de travail :</a:t>
            </a:r>
            <a:endParaRPr sz="1500"/>
          </a:p>
          <a:p>
            <a:pPr>
              <a:lnSpc>
                <a:spcPct val="80000"/>
              </a:lnSpc>
              <a:defRPr/>
            </a:pPr>
            <a:r>
              <a:rPr lang="fr-FR" sz="1500"/>
              <a:t> Axe 1 : Former les étudiants</a:t>
            </a:r>
            <a:endParaRPr sz="1500"/>
          </a:p>
          <a:p>
            <a:pPr>
              <a:lnSpc>
                <a:spcPct val="80000"/>
              </a:lnSpc>
              <a:defRPr/>
            </a:pPr>
            <a:r>
              <a:rPr lang="fr-FR" sz="1500"/>
              <a:t> Axe 2 : Sensibiliser les enseignants</a:t>
            </a:r>
            <a:endParaRPr sz="1500"/>
          </a:p>
          <a:p>
            <a:pPr>
              <a:lnSpc>
                <a:spcPct val="80000"/>
              </a:lnSpc>
              <a:defRPr/>
            </a:pPr>
            <a:r>
              <a:rPr lang="fr-FR" sz="1500"/>
              <a:t> Axe 3 : Définir une politique d’établissement</a:t>
            </a:r>
            <a:endParaRPr sz="1500"/>
          </a:p>
          <a:p>
            <a:pPr marL="0" indent="0">
              <a:lnSpc>
                <a:spcPct val="80000"/>
              </a:lnSpc>
              <a:buNone/>
              <a:defRPr/>
            </a:pPr>
            <a:endParaRPr sz="1500"/>
          </a:p>
          <a:p>
            <a:pPr>
              <a:lnSpc>
                <a:spcPct val="80000"/>
              </a:lnSpc>
              <a:defRPr/>
            </a:pPr>
            <a:endParaRPr sz="1500"/>
          </a:p>
        </p:txBody>
      </p:sp>
      <p:sp>
        <p:nvSpPr>
          <p:cNvPr id="6" name="Espace réservé de la date 6" hidden="0"/>
          <p:cNvSpPr>
            <a:spLocks noGrp="1"/>
          </p:cNvSpPr>
          <p:nvPr isPhoto="0" userDrawn="0">
            <p:ph type="dt" sz="half" idx="10" hasCustomPrompt="0"/>
          </p:nvPr>
        </p:nvSpPr>
        <p:spPr bwMode="auto"/>
        <p:txBody>
          <a:bodyPr/>
          <a:lstStyle/>
          <a:p>
            <a:pPr>
              <a:defRPr/>
            </a:pPr>
            <a:fld id="{8B9E924E-3F2A-9C40-80C6-7AE407837512}" type="datetime1">
              <a:rPr lang="fr-FR"/>
              <a:t/>
            </a:fld>
            <a:endParaRPr lang="fr-FR"/>
          </a:p>
        </p:txBody>
      </p:sp>
      <p:sp>
        <p:nvSpPr>
          <p:cNvPr id="7"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8" name="Espace réservé du numéro de diapositive 8"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pic>
        <p:nvPicPr>
          <p:cNvPr id="9" name="Image 8" hidden="0"/>
          <p:cNvPicPr>
            <a:picLocks noChangeAspect="1"/>
          </p:cNvPicPr>
          <p:nvPr isPhoto="0" userDrawn="0"/>
        </p:nvPicPr>
        <p:blipFill>
          <a:blip r:embed="rId2"/>
          <a:stretch/>
        </p:blipFill>
        <p:spPr bwMode="auto">
          <a:xfrm>
            <a:off x="263352" y="136524"/>
            <a:ext cx="2043102" cy="365125"/>
          </a:xfrm>
          <a:prstGeom prst="rect">
            <a:avLst/>
          </a:prstGeom>
        </p:spPr>
      </p:pic>
      <p:pic>
        <p:nvPicPr>
          <p:cNvPr id="10" name="Graphique 1" hidden="0"/>
          <p:cNvPicPr>
            <a:picLocks noChangeAspect="1"/>
          </p:cNvPicPr>
          <p:nvPr isPhoto="0" userDrawn="0"/>
        </p:nvPicPr>
        <p:blipFill>
          <a:blip r:embed="rId3"/>
          <a:stretch/>
        </p:blipFill>
        <p:spPr bwMode="auto">
          <a:xfrm>
            <a:off x="10704512" y="3284984"/>
            <a:ext cx="1350979" cy="21249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839787" y="74728"/>
            <a:ext cx="10515600" cy="1325562"/>
          </a:xfrm>
        </p:spPr>
        <p:txBody>
          <a:bodyPr/>
          <a:lstStyle>
            <a:lvl1pPr>
              <a:defRPr b="1">
                <a:solidFill>
                  <a:schemeClr val="accent1"/>
                </a:solidFill>
              </a:defRPr>
            </a:lvl1pPr>
          </a:lstStyle>
          <a:p>
            <a:pPr>
              <a:defRPr/>
            </a:pPr>
            <a:r>
              <a:rPr/>
              <a:t>Actions menées </a:t>
            </a:r>
            <a:endParaRPr/>
          </a:p>
        </p:txBody>
      </p:sp>
      <p:sp>
        <p:nvSpPr>
          <p:cNvPr id="5" name="Espace réservé du contenu 3" hidden="0"/>
          <p:cNvSpPr>
            <a:spLocks noGrp="1"/>
          </p:cNvSpPr>
          <p:nvPr isPhoto="0" userDrawn="0">
            <p:ph sz="half" idx="2" hasCustomPrompt="0"/>
          </p:nvPr>
        </p:nvSpPr>
        <p:spPr bwMode="auto">
          <a:xfrm>
            <a:off x="2309654" y="1341620"/>
            <a:ext cx="9290250" cy="4847760"/>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marL="0" indent="0">
              <a:lnSpc>
                <a:spcPct val="104999"/>
              </a:lnSpc>
              <a:buNone/>
              <a:defRPr/>
            </a:pPr>
            <a:r>
              <a:rPr lang="fr-FR" sz="1400" b="1" i="0" u="none" strike="noStrike" cap="none" spc="0">
                <a:solidFill>
                  <a:schemeClr val="tx1"/>
                </a:solidFill>
                <a:latin typeface="Arial"/>
                <a:ea typeface="Arial"/>
                <a:cs typeface="Arial"/>
              </a:rPr>
              <a:t>Axe 1 former les étudiants : </a:t>
            </a:r>
            <a:endParaRPr sz="1400"/>
          </a:p>
          <a:p>
            <a:pPr>
              <a:lnSpc>
                <a:spcPct val="104999"/>
              </a:lnSpc>
              <a:defRPr/>
            </a:pPr>
            <a:r>
              <a:rPr lang="fr-FR" sz="1400" b="0" i="0" u="none" strike="noStrike" cap="none" spc="0">
                <a:solidFill>
                  <a:schemeClr val="tx1"/>
                </a:solidFill>
                <a:latin typeface="Arial"/>
                <a:ea typeface="Arial"/>
                <a:cs typeface="Arial"/>
              </a:rPr>
              <a:t>Intervention auprès des étudiants dans le cadre du projet de recherche bibliographique </a:t>
            </a:r>
            <a:endParaRPr sz="1400"/>
          </a:p>
          <a:p>
            <a:pPr>
              <a:lnSpc>
                <a:spcPct val="104999"/>
              </a:lnSpc>
              <a:defRPr/>
            </a:pPr>
            <a:r>
              <a:rPr lang="fr-FR" sz="1400" b="0" i="0" strike="noStrike" cap="none" spc="0">
                <a:latin typeface="Arial"/>
                <a:ea typeface="Arial"/>
                <a:cs typeface="Arial"/>
              </a:rPr>
              <a:t>Questionnaire étudiants  </a:t>
            </a:r>
            <a:endParaRPr sz="1400" b="0" i="0" strike="noStrike" cap="none" spc="0">
              <a:latin typeface="Arial"/>
              <a:ea typeface="Arial"/>
              <a:cs typeface="Arial"/>
            </a:endParaRPr>
          </a:p>
          <a:p>
            <a:pPr>
              <a:lnSpc>
                <a:spcPct val="104999"/>
              </a:lnSpc>
              <a:defRPr/>
            </a:pPr>
            <a:r>
              <a:rPr lang="fr-FR" sz="1400" b="0" i="0" strike="noStrike" cap="none" spc="0">
                <a:latin typeface="Arial"/>
                <a:ea typeface="Arial"/>
                <a:cs typeface="Arial"/>
              </a:rPr>
              <a:t>Intervention auprès de la promo de 1A</a:t>
            </a:r>
            <a:endParaRPr sz="1400" b="0" i="0" u="none" strike="noStrike" cap="none" spc="0">
              <a:solidFill>
                <a:schemeClr val="tx1"/>
              </a:solidFill>
              <a:latin typeface="Arial"/>
              <a:ea typeface="Arial"/>
              <a:cs typeface="Arial"/>
            </a:endParaRPr>
          </a:p>
          <a:p>
            <a:pPr>
              <a:lnSpc>
                <a:spcPct val="104999"/>
              </a:lnSpc>
              <a:defRPr/>
            </a:pPr>
            <a:r>
              <a:rPr lang="fr-FR" sz="1400" b="0" i="0" u="none" strike="noStrike" cap="none" spc="0">
                <a:solidFill>
                  <a:schemeClr val="tx1"/>
                </a:solidFill>
                <a:latin typeface="Arial"/>
                <a:ea typeface="Arial"/>
                <a:cs typeface="Arial"/>
              </a:rPr>
              <a:t>Proposition de 2 axes pour former les étudiants</a:t>
            </a:r>
            <a:endParaRPr sz="1400"/>
          </a:p>
          <a:p>
            <a:pPr>
              <a:lnSpc>
                <a:spcPct val="104999"/>
              </a:lnSpc>
              <a:defRPr/>
            </a:pPr>
            <a:endParaRPr sz="1400"/>
          </a:p>
          <a:p>
            <a:pPr marL="0" indent="0">
              <a:lnSpc>
                <a:spcPct val="104999"/>
              </a:lnSpc>
              <a:buNone/>
              <a:defRPr/>
            </a:pPr>
            <a:r>
              <a:rPr lang="fr-FR" sz="1400" b="1" i="0" u="none" strike="noStrike" cap="none" spc="0">
                <a:solidFill>
                  <a:schemeClr val="tx1"/>
                </a:solidFill>
                <a:latin typeface="Arial"/>
                <a:ea typeface="Arial"/>
                <a:cs typeface="Arial"/>
              </a:rPr>
              <a:t>Axe 2 sensibiliser les Enseignants :</a:t>
            </a:r>
            <a:r>
              <a:rPr lang="fr-FR" sz="1400" b="0" i="0" u="none" strike="noStrike" cap="none" spc="0">
                <a:solidFill>
                  <a:schemeClr val="tx1"/>
                </a:solidFill>
                <a:latin typeface="Arial"/>
                <a:ea typeface="Arial"/>
                <a:cs typeface="Arial"/>
              </a:rPr>
              <a:t> </a:t>
            </a:r>
            <a:endParaRPr sz="1400" b="0" i="0" u="none" strike="noStrike" cap="none" spc="0">
              <a:solidFill>
                <a:schemeClr val="tx1"/>
              </a:solidFill>
              <a:latin typeface="Arial"/>
              <a:ea typeface="Arial"/>
              <a:cs typeface="Arial"/>
            </a:endParaRPr>
          </a:p>
          <a:p>
            <a:pPr>
              <a:lnSpc>
                <a:spcPct val="104999"/>
              </a:lnSpc>
              <a:defRPr/>
            </a:pPr>
            <a:r>
              <a:rPr lang="fr-FR" sz="1400" b="0" i="0" u="none" strike="noStrike" cap="none" spc="0">
                <a:solidFill>
                  <a:schemeClr val="tx1"/>
                </a:solidFill>
                <a:latin typeface="Arial"/>
                <a:ea typeface="Arial"/>
                <a:cs typeface="Arial"/>
              </a:rPr>
              <a:t>Questionnaire enseignants </a:t>
            </a:r>
            <a:endParaRPr sz="1400"/>
          </a:p>
          <a:p>
            <a:pPr>
              <a:lnSpc>
                <a:spcPct val="104999"/>
              </a:lnSpc>
              <a:defRPr/>
            </a:pPr>
            <a:r>
              <a:rPr lang="fr-FR" sz="1400" b="0" i="0" u="none" strike="noStrike" cap="none" spc="0">
                <a:solidFill>
                  <a:schemeClr val="tx1"/>
                </a:solidFill>
                <a:latin typeface="Arial"/>
                <a:ea typeface="Arial"/>
                <a:cs typeface="Arial"/>
              </a:rPr>
              <a:t>Atelier organiser par des enseignants du GT pour comparé Mistral et Chat GPT </a:t>
            </a:r>
            <a:endParaRPr sz="1400"/>
          </a:p>
          <a:p>
            <a:pPr>
              <a:lnSpc>
                <a:spcPct val="104999"/>
              </a:lnSpc>
              <a:defRPr/>
            </a:pPr>
            <a:r>
              <a:rPr lang="fr-FR" sz="1400" b="0" i="0" u="none" strike="noStrike" cap="none" spc="0">
                <a:solidFill>
                  <a:schemeClr val="tx1"/>
                </a:solidFill>
                <a:latin typeface="Arial"/>
                <a:ea typeface="Arial"/>
                <a:cs typeface="Arial"/>
              </a:rPr>
              <a:t>AG des enseignant au mois de juin : communication sur le GT, le positionnement de l'établissement et les formations à venir.</a:t>
            </a:r>
            <a:endParaRPr sz="1400"/>
          </a:p>
          <a:p>
            <a:pPr>
              <a:lnSpc>
                <a:spcPct val="104999"/>
              </a:lnSpc>
              <a:defRPr/>
            </a:pPr>
            <a:endParaRPr sz="1400"/>
          </a:p>
          <a:p>
            <a:pPr marL="0" indent="0">
              <a:lnSpc>
                <a:spcPct val="104999"/>
              </a:lnSpc>
              <a:buNone/>
              <a:defRPr/>
            </a:pPr>
            <a:r>
              <a:rPr lang="fr-FR" sz="1400" b="1" i="0" u="none" strike="noStrike" cap="none" spc="0">
                <a:solidFill>
                  <a:schemeClr val="tx1"/>
                </a:solidFill>
                <a:latin typeface="Arial"/>
                <a:ea typeface="Arial"/>
                <a:cs typeface="Arial"/>
              </a:rPr>
              <a:t>Axe 3 proposition d'une politique d’établissement :</a:t>
            </a:r>
            <a:endParaRPr sz="1400" b="1"/>
          </a:p>
          <a:p>
            <a:pPr>
              <a:lnSpc>
                <a:spcPct val="104999"/>
              </a:lnSpc>
              <a:defRPr/>
            </a:pPr>
            <a:r>
              <a:rPr lang="fr-FR" sz="1400" b="0" i="0" u="none" strike="noStrike" cap="none" spc="0">
                <a:solidFill>
                  <a:schemeClr val="tx1"/>
                </a:solidFill>
                <a:latin typeface="Arial"/>
                <a:ea typeface="Arial"/>
                <a:cs typeface="Arial"/>
              </a:rPr>
              <a:t>Mise en place d'un paragraphe sur l'IAG dans le régalement des études de l'Institut Agro</a:t>
            </a:r>
            <a:endParaRPr sz="1400" b="0" i="0" u="none" strike="noStrike" cap="none" spc="0">
              <a:solidFill>
                <a:schemeClr val="tx1"/>
              </a:solidFill>
              <a:latin typeface="Arial"/>
              <a:ea typeface="Arial"/>
              <a:cs typeface="Arial"/>
            </a:endParaRPr>
          </a:p>
          <a:p>
            <a:pPr>
              <a:lnSpc>
                <a:spcPct val="104999"/>
              </a:lnSpc>
              <a:defRPr/>
            </a:pPr>
            <a:r>
              <a:rPr lang="fr-FR" sz="1400" b="0" i="0" u="none" strike="noStrike" cap="none" spc="0">
                <a:solidFill>
                  <a:schemeClr val="tx1"/>
                </a:solidFill>
                <a:latin typeface="Arial"/>
                <a:ea typeface="Arial"/>
                <a:cs typeface="Arial"/>
              </a:rPr>
              <a:t>Écrire une note </a:t>
            </a:r>
            <a:r>
              <a:rPr lang="fr-FR" sz="1400" b="0" i="0" u="none" strike="noStrike" cap="none" spc="0">
                <a:solidFill>
                  <a:schemeClr val="tx1"/>
                </a:solidFill>
                <a:latin typeface="Arial"/>
                <a:ea typeface="Arial"/>
                <a:cs typeface="Arial"/>
              </a:rPr>
              <a:t>note</a:t>
            </a:r>
            <a:r>
              <a:rPr lang="fr-FR" sz="1400" b="0" i="0" u="none" strike="noStrike" cap="none" spc="0">
                <a:solidFill>
                  <a:schemeClr val="tx1"/>
                </a:solidFill>
                <a:latin typeface="Arial"/>
                <a:ea typeface="Arial"/>
                <a:cs typeface="Arial"/>
              </a:rPr>
              <a:t> de cadrage avec toutes les réflexions et propositions du GT sur les 3 axes</a:t>
            </a:r>
            <a:endParaRPr sz="1400"/>
          </a:p>
        </p:txBody>
      </p:sp>
      <p:sp>
        <p:nvSpPr>
          <p:cNvPr id="6" name="Espace réservé de la date 6"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83848845-B391-B623-8CE6-763FE3F30869}" type="datetime1">
              <a:rPr lang="fr-FR"/>
              <a:t/>
            </a:fld>
            <a:endParaRPr lang="fr-FR"/>
          </a:p>
        </p:txBody>
      </p:sp>
      <p:sp>
        <p:nvSpPr>
          <p:cNvPr id="7" name="Espace réservé du pied de page 7"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8" name="Espace réservé du numéro de diapositive 8"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BD592681-240E-DFB9-1A25-1607E59C8097}" type="slidenum">
              <a:rPr lang="fr-FR"/>
              <a:t/>
            </a:fld>
            <a:endParaRPr lang="fr-FR"/>
          </a:p>
        </p:txBody>
      </p:sp>
      <p:pic>
        <p:nvPicPr>
          <p:cNvPr id="9" name="Image 8" hidden="0"/>
          <p:cNvPicPr>
            <a:picLocks noChangeAspect="1"/>
          </p:cNvPicPr>
          <p:nvPr isPhoto="0" userDrawn="0"/>
        </p:nvPicPr>
        <p:blipFill>
          <a:blip r:embed="rId3"/>
          <a:stretch/>
        </p:blipFill>
        <p:spPr bwMode="auto">
          <a:xfrm>
            <a:off x="263352" y="136524"/>
            <a:ext cx="2043102" cy="365125"/>
          </a:xfrm>
          <a:prstGeom prst="rect">
            <a:avLst/>
          </a:prstGeom>
        </p:spPr>
      </p:pic>
      <p:pic>
        <p:nvPicPr>
          <p:cNvPr id="10" name="Image 24" hidden="0"/>
          <p:cNvPicPr>
            <a:picLocks noChangeAspect="1"/>
          </p:cNvPicPr>
          <p:nvPr isPhoto="0" userDrawn="0"/>
        </p:nvPicPr>
        <p:blipFill>
          <a:blip r:embed="rId4">
            <a:grayscl/>
          </a:blip>
          <a:stretch/>
        </p:blipFill>
        <p:spPr bwMode="auto">
          <a:xfrm>
            <a:off x="789961" y="1669326"/>
            <a:ext cx="971550" cy="1038225"/>
          </a:xfrm>
          <a:prstGeom prst="rect">
            <a:avLst/>
          </a:prstGeom>
          <a:ln>
            <a:noFill/>
          </a:ln>
        </p:spPr>
      </p:pic>
      <p:pic>
        <p:nvPicPr>
          <p:cNvPr id="11" name="Image 25" hidden="0"/>
          <p:cNvPicPr>
            <a:picLocks noChangeAspect="1"/>
          </p:cNvPicPr>
          <p:nvPr isPhoto="0" userDrawn="0"/>
        </p:nvPicPr>
        <p:blipFill>
          <a:blip r:embed="rId5">
            <a:grayscl/>
          </a:blip>
          <a:stretch/>
        </p:blipFill>
        <p:spPr bwMode="auto">
          <a:xfrm>
            <a:off x="861040" y="3501008"/>
            <a:ext cx="847725" cy="838200"/>
          </a:xfrm>
          <a:prstGeom prst="rect">
            <a:avLst/>
          </a:prstGeom>
        </p:spPr>
      </p:pic>
      <p:pic>
        <p:nvPicPr>
          <p:cNvPr id="12" name="Image 26" hidden="0"/>
          <p:cNvPicPr>
            <a:picLocks noChangeAspect="1"/>
          </p:cNvPicPr>
          <p:nvPr isPhoto="0" userDrawn="0"/>
        </p:nvPicPr>
        <p:blipFill>
          <a:blip r:embed="rId6">
            <a:grayscl/>
          </a:blip>
          <a:stretch/>
        </p:blipFill>
        <p:spPr bwMode="auto">
          <a:xfrm>
            <a:off x="770911" y="5095759"/>
            <a:ext cx="1009650" cy="723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contenu 3" hidden="0"/>
          <p:cNvSpPr>
            <a:spLocks noGrp="1"/>
          </p:cNvSpPr>
          <p:nvPr isPhoto="0" userDrawn="0">
            <p:ph sz="half" idx="2" hasCustomPrompt="0"/>
          </p:nvPr>
        </p:nvSpPr>
        <p:spPr bwMode="auto">
          <a:xfrm>
            <a:off x="869994" y="1901050"/>
            <a:ext cx="10452010" cy="3684587"/>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marL="0" indent="0">
              <a:lnSpc>
                <a:spcPct val="100000"/>
              </a:lnSpc>
              <a:buNone/>
              <a:defRPr/>
            </a:pPr>
            <a:r>
              <a:rPr lang="fr-FR" sz="2400" b="1" i="0" u="none" strike="noStrike" cap="none" spc="0">
                <a:solidFill>
                  <a:schemeClr val="tx1"/>
                </a:solidFill>
                <a:latin typeface="Arial"/>
                <a:ea typeface="Arial"/>
                <a:cs typeface="Arial"/>
              </a:rPr>
              <a:t>Besoins : </a:t>
            </a:r>
            <a:endParaRPr sz="2400" b="1"/>
          </a:p>
          <a:p>
            <a:pPr>
              <a:lnSpc>
                <a:spcPct val="100000"/>
              </a:lnSpc>
              <a:defRPr/>
            </a:pPr>
            <a:r>
              <a:rPr lang="fr-FR" sz="1600" b="0" i="0" u="none" strike="noStrike" cap="none" spc="0">
                <a:solidFill>
                  <a:schemeClr val="tx1"/>
                </a:solidFill>
                <a:latin typeface="Arial"/>
                <a:ea typeface="Arial"/>
                <a:cs typeface="Arial"/>
              </a:rPr>
              <a:t>dépasser l'explication de la technologie et les démonstrations</a:t>
            </a:r>
            <a:endParaRPr sz="1600"/>
          </a:p>
          <a:p>
            <a:pPr>
              <a:lnSpc>
                <a:spcPct val="100000"/>
              </a:lnSpc>
              <a:defRPr/>
            </a:pPr>
            <a:r>
              <a:rPr lang="fr-FR" sz="1600" b="0" i="0" u="none" strike="noStrike" cap="none" spc="0">
                <a:solidFill>
                  <a:schemeClr val="tx1"/>
                </a:solidFill>
                <a:latin typeface="Arial"/>
                <a:ea typeface="Arial"/>
                <a:cs typeface="Arial"/>
              </a:rPr>
              <a:t>démystifier l'usage "pour tricher" </a:t>
            </a:r>
            <a:endParaRPr sz="1600"/>
          </a:p>
          <a:p>
            <a:pPr>
              <a:lnSpc>
                <a:spcPct val="100000"/>
              </a:lnSpc>
              <a:defRPr/>
            </a:pPr>
            <a:r>
              <a:rPr lang="fr-FR" sz="1600" b="0" i="0" u="none" strike="noStrike" cap="none" spc="0">
                <a:solidFill>
                  <a:schemeClr val="tx1"/>
                </a:solidFill>
                <a:latin typeface="Arial"/>
                <a:ea typeface="Arial"/>
                <a:cs typeface="Arial"/>
              </a:rPr>
              <a:t>Accompagner les enseignants dans l'usage des outils pour la pédagogie</a:t>
            </a:r>
            <a:endParaRPr sz="1600" b="0" i="0" u="none" strike="noStrike" cap="none" spc="0">
              <a:solidFill>
                <a:schemeClr val="tx1"/>
              </a:solidFill>
              <a:latin typeface="Arial"/>
              <a:ea typeface="Arial"/>
              <a:cs typeface="Arial"/>
            </a:endParaRPr>
          </a:p>
          <a:p>
            <a:pPr>
              <a:lnSpc>
                <a:spcPct val="100000"/>
              </a:lnSpc>
              <a:defRPr/>
            </a:pPr>
            <a:endParaRPr sz="1600"/>
          </a:p>
          <a:p>
            <a:pPr marL="0" indent="0">
              <a:lnSpc>
                <a:spcPct val="100000"/>
              </a:lnSpc>
              <a:buNone/>
              <a:defRPr/>
            </a:pPr>
            <a:r>
              <a:rPr lang="fr-FR" sz="2400" b="1" i="0" u="none" strike="noStrike" cap="none" spc="0">
                <a:solidFill>
                  <a:schemeClr val="tx1"/>
                </a:solidFill>
                <a:latin typeface="Arial"/>
                <a:ea typeface="Arial"/>
                <a:cs typeface="Arial"/>
              </a:rPr>
              <a:t>Freins : </a:t>
            </a:r>
            <a:endParaRPr sz="2400" b="1"/>
          </a:p>
          <a:p>
            <a:pPr>
              <a:lnSpc>
                <a:spcPct val="100000"/>
              </a:lnSpc>
              <a:defRPr/>
            </a:pPr>
            <a:r>
              <a:rPr lang="fr-FR" sz="1600" b="0" i="0" u="none" strike="noStrike" cap="none" spc="0">
                <a:solidFill>
                  <a:schemeClr val="tx1"/>
                </a:solidFill>
                <a:latin typeface="Arial"/>
                <a:ea typeface="Arial"/>
                <a:cs typeface="Arial"/>
              </a:rPr>
              <a:t>des représentations et des positionnements chez les enseignants ET chez les étudiants</a:t>
            </a:r>
            <a:endParaRPr sz="1600"/>
          </a:p>
          <a:p>
            <a:pPr>
              <a:lnSpc>
                <a:spcPct val="100000"/>
              </a:lnSpc>
              <a:defRPr/>
            </a:pPr>
            <a:r>
              <a:rPr lang="fr-FR" sz="1600" b="0" i="0" u="none" strike="noStrike" cap="none" spc="0">
                <a:solidFill>
                  <a:schemeClr val="tx1"/>
                </a:solidFill>
                <a:latin typeface="Arial"/>
                <a:ea typeface="Arial"/>
                <a:cs typeface="Arial"/>
              </a:rPr>
              <a:t>faut-il former à l'usage dans des situations professionnelles ? et comment ?</a:t>
            </a:r>
            <a:endParaRPr sz="1600"/>
          </a:p>
          <a:p>
            <a:pPr>
              <a:lnSpc>
                <a:spcPct val="100000"/>
              </a:lnSpc>
              <a:defRPr/>
            </a:pPr>
            <a:r>
              <a:rPr lang="fr-FR" sz="1600" b="0" i="0" u="none" strike="noStrike" cap="none" spc="0">
                <a:solidFill>
                  <a:schemeClr val="tx1"/>
                </a:solidFill>
                <a:latin typeface="Arial"/>
                <a:ea typeface="Arial"/>
                <a:cs typeface="Arial"/>
              </a:rPr>
              <a:t>définition d'un cadre qui fait débat </a:t>
            </a:r>
            <a:endParaRPr sz="1600"/>
          </a:p>
        </p:txBody>
      </p:sp>
      <p:sp>
        <p:nvSpPr>
          <p:cNvPr id="5" name="Espace réservé de la date 6"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5ECF8556-F55A-F1DD-CCBB-2366CDAE75E4}" type="datetime1">
              <a:rPr lang="fr-FR"/>
              <a:t/>
            </a:fld>
            <a:endParaRPr lang="fr-FR"/>
          </a:p>
        </p:txBody>
      </p:sp>
      <p:sp>
        <p:nvSpPr>
          <p:cNvPr id="6" name="Espace réservé du pied de page 7"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7" name="Espace réservé du numéro de diapositive 8"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90C0CF88-CC01-0A2F-270F-7B851D32CD38}" type="slidenum">
              <a:rPr lang="fr-FR"/>
              <a:t/>
            </a:fld>
            <a:endParaRPr lang="fr-FR"/>
          </a:p>
        </p:txBody>
      </p:sp>
      <p:pic>
        <p:nvPicPr>
          <p:cNvPr id="8" name="Image 8" hidden="0"/>
          <p:cNvPicPr>
            <a:picLocks noChangeAspect="1"/>
          </p:cNvPicPr>
          <p:nvPr isPhoto="0" userDrawn="0"/>
        </p:nvPicPr>
        <p:blipFill>
          <a:blip r:embed="rId2"/>
          <a:stretch/>
        </p:blipFill>
        <p:spPr bwMode="auto">
          <a:xfrm>
            <a:off x="263352" y="136524"/>
            <a:ext cx="2043102" cy="365125"/>
          </a:xfrm>
          <a:prstGeom prst="rect">
            <a:avLst/>
          </a:prstGeom>
        </p:spPr>
      </p:pic>
      <p:sp>
        <p:nvSpPr>
          <p:cNvPr id="9" name="Titre 1" hidden="0"/>
          <p:cNvSpPr>
            <a:spLocks noAdjustHandles="0" noChangeArrowheads="0"/>
          </p:cNvSpPr>
          <p:nvPr isPhoto="0" userDrawn="0"/>
        </p:nvSpPr>
        <p:spPr bwMode="auto">
          <a:xfrm>
            <a:off x="992187" y="517524"/>
            <a:ext cx="10515600" cy="1325562"/>
          </a:xfrm>
          <a:prstGeom prst="rect">
            <a:avLst/>
          </a:prstGeom>
        </p:spPr>
        <p:txBody>
          <a:bodyPr vert="horz" lIns="91440" tIns="45720" rIns="91440" bIns="45720" rtlCol="0" anchor="ctr"/>
          <a:lstStyle>
            <a:lvl1pPr algn="l" defTabSz="914400">
              <a:lnSpc>
                <a:spcPct val="90000"/>
              </a:lnSpc>
              <a:spcBef>
                <a:spcPts val="0"/>
              </a:spcBef>
              <a:buNone/>
              <a:defRPr sz="4000" b="1" spc="0">
                <a:solidFill>
                  <a:schemeClr val="accent1"/>
                </a:solidFill>
                <a:latin typeface="Arial"/>
                <a:ea typeface="+mj-ea"/>
                <a:cs typeface="Arial"/>
              </a:defRPr>
            </a:lvl1pPr>
          </a:lstStyle>
          <a:p>
            <a:pPr>
              <a:defRPr/>
            </a:pPr>
            <a:r>
              <a:rPr lang="fr-FR"/>
              <a:t>Freins et besoins </a:t>
            </a:r>
            <a:endParaRPr lang="fr-FR"/>
          </a:p>
        </p:txBody>
      </p:sp>
      <p:pic>
        <p:nvPicPr>
          <p:cNvPr id="10" name="" hidden="0"/>
          <p:cNvPicPr>
            <a:picLocks noChangeAspect="1"/>
          </p:cNvPicPr>
          <p:nvPr isPhoto="0" userDrawn="0"/>
        </p:nvPicPr>
        <p:blipFill>
          <a:blip r:embed="rId3"/>
          <a:stretch/>
        </p:blipFill>
        <p:spPr bwMode="auto">
          <a:xfrm flipH="0" flipV="0">
            <a:off x="9767348" y="2598964"/>
            <a:ext cx="2113079" cy="251732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contenu 3" hidden="0"/>
          <p:cNvSpPr>
            <a:spLocks noGrp="1"/>
          </p:cNvSpPr>
          <p:nvPr isPhoto="0" userDrawn="0">
            <p:ph sz="half" idx="2" hasCustomPrompt="0"/>
          </p:nvPr>
        </p:nvSpPr>
        <p:spPr bwMode="auto">
          <a:xfrm>
            <a:off x="695400" y="1412776"/>
            <a:ext cx="10452010" cy="4530182"/>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marL="342900" indent="-342900">
              <a:lnSpc>
                <a:spcPct val="95000"/>
              </a:lnSpc>
              <a:buFont typeface="Arial"/>
              <a:buChar char="•"/>
              <a:defRPr/>
            </a:pPr>
            <a:endParaRPr lang="fr-FR" sz="1300" b="0" i="0" u="sng" strike="noStrike" cap="none" spc="0">
              <a:solidFill>
                <a:schemeClr val="tx1"/>
              </a:solidFill>
              <a:latin typeface="Arial"/>
              <a:ea typeface="Arial"/>
              <a:cs typeface="Arial"/>
            </a:endParaRPr>
          </a:p>
          <a:p>
            <a:pPr marL="0" indent="0">
              <a:lnSpc>
                <a:spcPct val="80000"/>
              </a:lnSpc>
              <a:buNone/>
              <a:defRPr/>
            </a:pPr>
            <a:r>
              <a:rPr lang="fr-FR" sz="1800" b="1"/>
              <a:t>Tester les outils permet de :</a:t>
            </a:r>
            <a:endParaRPr sz="2300"/>
          </a:p>
          <a:p>
            <a:pPr marL="342900" indent="-342900">
              <a:lnSpc>
                <a:spcPct val="80000"/>
              </a:lnSpc>
              <a:defRPr/>
            </a:pPr>
            <a:r>
              <a:rPr lang="fr-FR" sz="1800"/>
              <a:t>Démystifier, se rendre compte du potentiel, des risques et d’évaluer les outils  </a:t>
            </a:r>
            <a:endParaRPr sz="2300"/>
          </a:p>
          <a:p>
            <a:pPr marL="342900" indent="-342900">
              <a:lnSpc>
                <a:spcPct val="80000"/>
              </a:lnSpc>
              <a:defRPr/>
            </a:pPr>
            <a:r>
              <a:rPr lang="fr-FR" sz="1800"/>
              <a:t>Tester pour une tâche professionnelle </a:t>
            </a:r>
            <a:endParaRPr sz="2300"/>
          </a:p>
          <a:p>
            <a:pPr marL="342900" indent="-342900">
              <a:lnSpc>
                <a:spcPct val="80000"/>
              </a:lnSpc>
              <a:defRPr/>
            </a:pPr>
            <a:r>
              <a:rPr lang="fr-FR" sz="1800"/>
              <a:t>Se rendre compte de comment les étudiants peuvent les </a:t>
            </a:r>
            <a:r>
              <a:rPr lang="fr-FR" sz="1800"/>
              <a:t>utiliser  </a:t>
            </a:r>
            <a:endParaRPr sz="2300"/>
          </a:p>
          <a:p>
            <a:pPr marL="342900" indent="-342900">
              <a:lnSpc>
                <a:spcPct val="49999"/>
              </a:lnSpc>
              <a:buFont typeface="Arial"/>
              <a:buChar char="•"/>
              <a:defRPr/>
            </a:pPr>
            <a:endParaRPr lang="fr-FR" sz="1300" u="sng">
              <a:ea typeface="Arial"/>
            </a:endParaRPr>
          </a:p>
          <a:p>
            <a:pPr marL="342900" indent="-342900">
              <a:lnSpc>
                <a:spcPct val="49999"/>
              </a:lnSpc>
              <a:buFont typeface="Arial"/>
              <a:buChar char="•"/>
              <a:defRPr/>
            </a:pPr>
            <a:endParaRPr lang="fr-FR" sz="1300" b="0" i="0" u="sng" strike="noStrike" cap="none" spc="0">
              <a:solidFill>
                <a:schemeClr val="tx1"/>
              </a:solidFill>
              <a:latin typeface="Arial"/>
              <a:ea typeface="Arial"/>
              <a:cs typeface="Arial"/>
            </a:endParaRPr>
          </a:p>
          <a:p>
            <a:pPr marL="1978025" lvl="2">
              <a:lnSpc>
                <a:spcPct val="90000"/>
              </a:lnSpc>
              <a:buFont typeface="Wingdings"/>
              <a:buChar char="ü"/>
              <a:defRPr/>
            </a:pPr>
            <a:r>
              <a:rPr lang="fr-FR" sz="1600" b="0" i="0" u="sng" strike="noStrike" cap="none" spc="0">
                <a:solidFill>
                  <a:schemeClr val="tx1"/>
                </a:solidFill>
                <a:latin typeface="Arial"/>
                <a:ea typeface="Arial"/>
                <a:cs typeface="Arial"/>
                <a:hlinkClick r:id="rId3" tooltip="https://gemini.google.com/app?hl=fr"/>
              </a:rPr>
              <a:t>Gemini</a:t>
            </a:r>
            <a:r>
              <a:rPr lang="fr-FR" sz="1600" b="0" i="0" u="none" strike="noStrike" cap="none" spc="0">
                <a:solidFill>
                  <a:schemeClr val="tx1"/>
                </a:solidFill>
                <a:latin typeface="Arial"/>
                <a:ea typeface="Arial"/>
                <a:cs typeface="Arial"/>
              </a:rPr>
              <a:t> (Google), </a:t>
            </a:r>
            <a:endParaRPr sz="1600">
              <a:solidFill>
                <a:schemeClr val="tx1"/>
              </a:solidFill>
            </a:endParaRPr>
          </a:p>
          <a:p>
            <a:pPr marL="1978025" lvl="2">
              <a:lnSpc>
                <a:spcPct val="90000"/>
              </a:lnSpc>
              <a:buFont typeface="Wingdings"/>
              <a:buChar char="ü"/>
              <a:defRPr/>
            </a:pPr>
            <a:r>
              <a:rPr lang="fr-FR" sz="1600" b="0" i="0" u="none" strike="noStrike" cap="none" spc="0">
                <a:solidFill>
                  <a:schemeClr val="tx1"/>
                </a:solidFill>
                <a:latin typeface="Arial"/>
                <a:ea typeface="Arial"/>
                <a:cs typeface="Arial"/>
              </a:rPr>
              <a:t>Lama (Meta), </a:t>
            </a:r>
            <a:endParaRPr sz="1600">
              <a:solidFill>
                <a:schemeClr val="tx1"/>
              </a:solidFill>
            </a:endParaRPr>
          </a:p>
          <a:p>
            <a:pPr marL="1978025" lvl="2">
              <a:lnSpc>
                <a:spcPct val="90000"/>
              </a:lnSpc>
              <a:buFont typeface="Wingdings"/>
              <a:buChar char="ü"/>
              <a:defRPr/>
            </a:pPr>
            <a:r>
              <a:rPr lang="fr-FR" sz="1600" b="0" i="0" u="sng" strike="noStrike" cap="none" spc="0">
                <a:solidFill>
                  <a:schemeClr val="tx1"/>
                </a:solidFill>
                <a:latin typeface="Arial"/>
                <a:ea typeface="Arial"/>
                <a:cs typeface="Arial"/>
                <a:hlinkClick r:id="rId4" tooltip="https://copilot.microsoft.com/"/>
              </a:rPr>
              <a:t>Copilot</a:t>
            </a:r>
            <a:r>
              <a:rPr lang="fr-FR" sz="1600" b="0" i="0" u="none" strike="noStrike" cap="none" spc="0">
                <a:solidFill>
                  <a:schemeClr val="tx1"/>
                </a:solidFill>
                <a:latin typeface="Arial"/>
                <a:ea typeface="Arial"/>
                <a:cs typeface="Arial"/>
              </a:rPr>
              <a:t> (Microsoft), accessible avec votre compte Microsoft 365 de l’IAD</a:t>
            </a:r>
            <a:endParaRPr sz="1600">
              <a:solidFill>
                <a:schemeClr val="tx1"/>
              </a:solidFill>
            </a:endParaRPr>
          </a:p>
          <a:p>
            <a:pPr marL="1978025" lvl="2">
              <a:lnSpc>
                <a:spcPct val="90000"/>
              </a:lnSpc>
              <a:buFont typeface="Wingdings"/>
              <a:buChar char="ü"/>
              <a:defRPr/>
            </a:pPr>
            <a:r>
              <a:rPr lang="fr-FR" sz="1600" b="0" i="0" u="sng" strike="noStrike" cap="none" spc="0">
                <a:solidFill>
                  <a:schemeClr val="tx1"/>
                </a:solidFill>
                <a:latin typeface="Arial"/>
                <a:ea typeface="Arial"/>
                <a:cs typeface="Arial"/>
                <a:hlinkClick r:id="rId5" tooltip="https://chat.mistral.ai/chat"/>
              </a:rPr>
              <a:t>Mistral</a:t>
            </a:r>
            <a:r>
              <a:rPr lang="fr-FR" sz="1600" b="0" i="0" u="none" strike="noStrike" cap="none" spc="0">
                <a:solidFill>
                  <a:schemeClr val="tx1"/>
                </a:solidFill>
                <a:latin typeface="Arial"/>
                <a:ea typeface="Arial"/>
                <a:cs typeface="Arial"/>
              </a:rPr>
              <a:t> (Mistral AI, Français), </a:t>
            </a:r>
            <a:endParaRPr sz="1600">
              <a:solidFill>
                <a:schemeClr val="tx1"/>
              </a:solidFill>
            </a:endParaRPr>
          </a:p>
          <a:p>
            <a:pPr marL="1978025" lvl="2">
              <a:lnSpc>
                <a:spcPct val="90000"/>
              </a:lnSpc>
              <a:buFont typeface="Wingdings"/>
              <a:buChar char="ü"/>
              <a:defRPr/>
            </a:pPr>
            <a:r>
              <a:rPr lang="fr-FR" sz="1600" b="0" i="0" u="sng" strike="noStrike" cap="none" spc="0">
                <a:solidFill>
                  <a:schemeClr val="tx1"/>
                </a:solidFill>
                <a:latin typeface="Arial"/>
                <a:ea typeface="Arial"/>
                <a:cs typeface="Arial"/>
                <a:hlinkClick r:id="rId6" tooltip="https://www.perplexity.ai/"/>
              </a:rPr>
              <a:t>Perplexity</a:t>
            </a:r>
            <a:r>
              <a:rPr lang="fr-FR" sz="1600" b="0" i="0" u="none" strike="noStrike" cap="none" spc="0">
                <a:solidFill>
                  <a:schemeClr val="tx1"/>
                </a:solidFill>
                <a:latin typeface="Arial"/>
                <a:ea typeface="Arial"/>
                <a:cs typeface="Arial"/>
              </a:rPr>
              <a:t> (</a:t>
            </a:r>
            <a:r>
              <a:rPr lang="fr-FR" sz="1600" b="0" i="0" u="none" strike="noStrike" cap="none" spc="0">
                <a:solidFill>
                  <a:schemeClr val="tx1"/>
                </a:solidFill>
                <a:latin typeface="Arial"/>
                <a:ea typeface="Arial"/>
                <a:cs typeface="Arial"/>
              </a:rPr>
              <a:t>Preplexity</a:t>
            </a:r>
            <a:r>
              <a:rPr lang="fr-FR" sz="1600" b="0" i="0" u="none" strike="noStrike" cap="none" spc="0">
                <a:solidFill>
                  <a:schemeClr val="tx1"/>
                </a:solidFill>
                <a:latin typeface="Arial"/>
                <a:ea typeface="Arial"/>
                <a:cs typeface="Arial"/>
              </a:rPr>
              <a:t> AI), </a:t>
            </a:r>
            <a:endParaRPr sz="1600">
              <a:solidFill>
                <a:schemeClr val="tx1"/>
              </a:solidFill>
            </a:endParaRPr>
          </a:p>
          <a:p>
            <a:pPr marL="1978025" lvl="2">
              <a:lnSpc>
                <a:spcPct val="90000"/>
              </a:lnSpc>
              <a:buFont typeface="Wingdings"/>
              <a:buChar char="ü"/>
              <a:defRPr/>
            </a:pPr>
            <a:r>
              <a:rPr lang="fr-FR" sz="1600" b="0" i="0" u="sng" strike="noStrike" cap="none" spc="0">
                <a:solidFill>
                  <a:schemeClr val="tx1"/>
                </a:solidFill>
                <a:latin typeface="Arial"/>
                <a:ea typeface="Arial"/>
                <a:cs typeface="Arial"/>
                <a:hlinkClick r:id="rId7" tooltip="https://chatgpt.com/"/>
              </a:rPr>
              <a:t>Chat GPT </a:t>
            </a:r>
            <a:r>
              <a:rPr lang="fr-FR" sz="1600" b="0" i="0" u="none" strike="noStrike" cap="none" spc="0">
                <a:solidFill>
                  <a:schemeClr val="tx1"/>
                </a:solidFill>
                <a:latin typeface="Arial"/>
                <a:ea typeface="Arial"/>
                <a:cs typeface="Arial"/>
              </a:rPr>
              <a:t>(Open AI) </a:t>
            </a:r>
            <a:endParaRPr sz="1600">
              <a:solidFill>
                <a:schemeClr val="tx1"/>
              </a:solidFill>
            </a:endParaRPr>
          </a:p>
          <a:p>
            <a:pPr marL="1978025" lvl="2">
              <a:lnSpc>
                <a:spcPct val="90000"/>
              </a:lnSpc>
              <a:buFont typeface="Wingdings"/>
              <a:buChar char="ü"/>
              <a:defRPr/>
            </a:pPr>
            <a:r>
              <a:rPr lang="fr-FR" sz="1600" b="0" i="0" u="none" strike="noStrike" cap="none" spc="0">
                <a:solidFill>
                  <a:schemeClr val="tx1"/>
                </a:solidFill>
                <a:latin typeface="Arial"/>
                <a:ea typeface="Arial"/>
                <a:cs typeface="Arial"/>
              </a:rPr>
              <a:t>Le </a:t>
            </a:r>
            <a:r>
              <a:rPr lang="fr-FR" sz="1600" b="0" i="0" u="sng" strike="noStrike" cap="none" spc="0">
                <a:solidFill>
                  <a:schemeClr val="tx1"/>
                </a:solidFill>
                <a:latin typeface="Arial"/>
                <a:ea typeface="Arial"/>
                <a:cs typeface="Arial"/>
                <a:hlinkClick r:id="rId8" tooltip="https://www.uneiaparjour.fr/"/>
              </a:rPr>
              <a:t>site une IA par jour</a:t>
            </a:r>
            <a:r>
              <a:rPr lang="fr-FR" sz="1600" b="0" i="0" u="none" strike="noStrike" cap="none" spc="0">
                <a:solidFill>
                  <a:schemeClr val="tx1"/>
                </a:solidFill>
                <a:latin typeface="Arial"/>
                <a:ea typeface="Arial"/>
                <a:cs typeface="Arial"/>
              </a:rPr>
              <a:t> en propose une infinité et il est possible de filtrer les outils «</a:t>
            </a:r>
            <a:r>
              <a:rPr lang="fr-FR" sz="1600" b="0" i="0" u="sng" strike="noStrike" cap="none" spc="0">
                <a:solidFill>
                  <a:schemeClr val="tx1"/>
                </a:solidFill>
                <a:latin typeface="Arial"/>
                <a:ea typeface="Arial"/>
                <a:cs typeface="Arial"/>
                <a:hlinkClick r:id="rId9" tooltip="https://www.uneiaparjour.fr/category/sans-compte/"/>
              </a:rPr>
              <a:t> sans compte </a:t>
            </a:r>
            <a:r>
              <a:rPr lang="fr-FR" sz="1600" b="0" i="0" u="none" strike="noStrike" cap="none" spc="0">
                <a:solidFill>
                  <a:schemeClr val="tx1"/>
                </a:solidFill>
                <a:latin typeface="Arial"/>
                <a:ea typeface="Arial"/>
                <a:cs typeface="Arial"/>
              </a:rPr>
              <a:t>».</a:t>
            </a:r>
            <a:endParaRPr sz="1600">
              <a:solidFill>
                <a:schemeClr val="tx1"/>
              </a:solidFill>
            </a:endParaRPr>
          </a:p>
          <a:p>
            <a:pPr marL="1978025" lvl="2">
              <a:lnSpc>
                <a:spcPct val="90000"/>
              </a:lnSpc>
              <a:buFont typeface="Wingdings"/>
              <a:buChar char="ü"/>
              <a:defRPr/>
            </a:pPr>
            <a:r>
              <a:rPr lang="fr-FR" sz="1600" b="0" i="0" u="none" strike="noStrike" cap="none" spc="0">
                <a:solidFill>
                  <a:schemeClr val="tx1"/>
                </a:solidFill>
                <a:latin typeface="Arial"/>
                <a:ea typeface="Arial"/>
                <a:cs typeface="Arial"/>
              </a:rPr>
              <a:t>Un </a:t>
            </a:r>
            <a:r>
              <a:rPr lang="fr-FR" sz="1600" b="0" i="0" u="sng" strike="noStrike" cap="none" spc="0">
                <a:solidFill>
                  <a:schemeClr val="tx1"/>
                </a:solidFill>
                <a:latin typeface="Arial"/>
                <a:ea typeface="Arial"/>
                <a:cs typeface="Arial"/>
                <a:hlinkClick r:id="rId10" tooltip="https://sdk.vercel.ai/"/>
              </a:rPr>
              <a:t>outil de comparaison</a:t>
            </a:r>
            <a:r>
              <a:rPr lang="fr-FR" sz="1600" b="0" i="0" u="none" strike="noStrike" cap="none" spc="0">
                <a:solidFill>
                  <a:schemeClr val="tx1"/>
                </a:solidFill>
                <a:latin typeface="Arial"/>
                <a:ea typeface="Arial"/>
                <a:cs typeface="Arial"/>
              </a:rPr>
              <a:t> (nombre de requête limitée) </a:t>
            </a:r>
            <a:endParaRPr sz="1800"/>
          </a:p>
          <a:p>
            <a:pPr marL="0" indent="0">
              <a:lnSpc>
                <a:spcPct val="80000"/>
              </a:lnSpc>
              <a:buNone/>
              <a:defRPr/>
            </a:pPr>
            <a:endParaRPr lang="fr-FR" sz="1300">
              <a:solidFill>
                <a:schemeClr val="tx1"/>
              </a:solidFill>
            </a:endParaRPr>
          </a:p>
        </p:txBody>
      </p:sp>
      <p:sp>
        <p:nvSpPr>
          <p:cNvPr id="5" name="Espace réservé de la date 6"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87DCD8AD-6F3B-61FD-6894-047A13AE2D03}" type="datetime1">
              <a:rPr lang="fr-FR"/>
              <a:t/>
            </a:fld>
            <a:endParaRPr lang="fr-FR"/>
          </a:p>
        </p:txBody>
      </p:sp>
      <p:sp>
        <p:nvSpPr>
          <p:cNvPr id="6" name="Espace réservé du pied de page 7"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7" name="Espace réservé du numéro de diapositive 8"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51FCF39D-7A05-0A77-F75D-899C59CAE18E}" type="slidenum">
              <a:rPr lang="fr-FR"/>
              <a:t/>
            </a:fld>
            <a:endParaRPr lang="fr-FR"/>
          </a:p>
        </p:txBody>
      </p:sp>
      <p:pic>
        <p:nvPicPr>
          <p:cNvPr id="8" name="Image 8" hidden="0"/>
          <p:cNvPicPr>
            <a:picLocks noChangeAspect="1"/>
          </p:cNvPicPr>
          <p:nvPr isPhoto="0" userDrawn="0"/>
        </p:nvPicPr>
        <p:blipFill>
          <a:blip r:embed="rId11"/>
          <a:stretch/>
        </p:blipFill>
        <p:spPr bwMode="auto">
          <a:xfrm>
            <a:off x="263352" y="136524"/>
            <a:ext cx="2043102" cy="365125"/>
          </a:xfrm>
          <a:prstGeom prst="rect">
            <a:avLst/>
          </a:prstGeom>
        </p:spPr>
      </p:pic>
      <p:sp>
        <p:nvSpPr>
          <p:cNvPr id="9" name="Titre 1" hidden="0"/>
          <p:cNvSpPr>
            <a:spLocks noGrp="1"/>
          </p:cNvSpPr>
          <p:nvPr isPhoto="0" userDrawn="0">
            <p:ph type="title" hasCustomPrompt="0"/>
          </p:nvPr>
        </p:nvSpPr>
        <p:spPr bwMode="auto">
          <a:xfrm>
            <a:off x="839787" y="365124"/>
            <a:ext cx="10515600" cy="1325562"/>
          </a:xfrm>
        </p:spPr>
        <p:txBody>
          <a:bodyPr/>
          <a:lstStyle>
            <a:lvl1pPr>
              <a:defRPr b="1">
                <a:solidFill>
                  <a:schemeClr val="accent1"/>
                </a:solidFill>
              </a:defRPr>
            </a:lvl1pPr>
          </a:lstStyle>
          <a:p>
            <a:pPr>
              <a:defRPr/>
            </a:pPr>
            <a:r>
              <a:rPr lang="fr-FR" sz="4000" b="1" i="0" u="none" strike="noStrike" cap="none" spc="0">
                <a:solidFill>
                  <a:schemeClr val="accent1"/>
                </a:solidFill>
                <a:latin typeface="Arial"/>
                <a:ea typeface="+mj-ea"/>
                <a:cs typeface="Arial"/>
              </a:rPr>
              <a:t>Quelques outils</a:t>
            </a:r>
            <a:endParaRPr/>
          </a:p>
        </p:txBody>
      </p:sp>
      <p:pic>
        <p:nvPicPr>
          <p:cNvPr id="10" name="Image 11" hidden="0"/>
          <p:cNvPicPr>
            <a:picLocks noChangeAspect="1"/>
          </p:cNvPicPr>
          <p:nvPr isPhoto="0" userDrawn="0"/>
        </p:nvPicPr>
        <p:blipFill>
          <a:blip r:embed="rId12"/>
          <a:stretch/>
        </p:blipFill>
        <p:spPr bwMode="auto">
          <a:xfrm>
            <a:off x="599820" y="3677867"/>
            <a:ext cx="1706633" cy="214006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839787" y="365124"/>
            <a:ext cx="10515600" cy="1325562"/>
          </a:xfrm>
        </p:spPr>
        <p:txBody>
          <a:bodyPr/>
          <a:lstStyle>
            <a:lvl1pPr>
              <a:defRPr b="1">
                <a:solidFill>
                  <a:schemeClr val="accent1"/>
                </a:solidFill>
              </a:defRPr>
            </a:lvl1pPr>
          </a:lstStyle>
          <a:p>
            <a:pPr>
              <a:defRPr/>
            </a:pPr>
            <a:r>
              <a:rPr lang="fr-FR" sz="4000" b="1" i="0" u="none" strike="noStrike" cap="none" spc="0">
                <a:solidFill>
                  <a:schemeClr val="accent1"/>
                </a:solidFill>
                <a:latin typeface="Arial"/>
                <a:ea typeface="+mj-ea"/>
                <a:cs typeface="Arial"/>
              </a:rPr>
              <a:t>Pour aller plus loin …</a:t>
            </a:r>
            <a:endParaRPr/>
          </a:p>
        </p:txBody>
      </p:sp>
      <p:sp>
        <p:nvSpPr>
          <p:cNvPr id="5" name="Espace réservé de la date 6"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87DCD8AD-6F3B-61FD-6894-047A13AE2D03}" type="datetime1">
              <a:rPr lang="fr-FR"/>
              <a:t/>
            </a:fld>
            <a:endParaRPr lang="fr-FR"/>
          </a:p>
        </p:txBody>
      </p:sp>
      <p:sp>
        <p:nvSpPr>
          <p:cNvPr id="6" name="Espace réservé du pied de page 7"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7" name="Espace réservé du numéro de diapositive 8"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51FCF39D-7A05-0A77-F75D-899C59CAE18E}" type="slidenum">
              <a:rPr lang="fr-FR"/>
              <a:t/>
            </a:fld>
            <a:endParaRPr lang="fr-FR"/>
          </a:p>
        </p:txBody>
      </p:sp>
      <p:sp>
        <p:nvSpPr>
          <p:cNvPr id="8" name="Espace réservé du contenu 2" hidden="0"/>
          <p:cNvSpPr>
            <a:spLocks noGrp="1"/>
          </p:cNvSpPr>
          <p:nvPr isPhoto="0" userDrawn="0">
            <p:ph sz="half" idx="2" hasCustomPrompt="0"/>
          </p:nvPr>
        </p:nvSpPr>
        <p:spPr bwMode="auto">
          <a:xfrm flipH="0" flipV="0">
            <a:off x="839787" y="1498444"/>
            <a:ext cx="9285319" cy="4691216"/>
          </a:xfrm>
        </p:spPr>
        <p:txBody>
          <a:bodyPr/>
          <a:lstStyle/>
          <a:p>
            <a:pPr marL="0" indent="0">
              <a:lnSpc>
                <a:spcPct val="104999"/>
              </a:lnSpc>
              <a:buNone/>
              <a:defRPr/>
            </a:pPr>
            <a:r>
              <a:rPr lang="fr-FR" sz="2100"/>
              <a:t>Aller plus loin : exemples concrets </a:t>
            </a:r>
            <a:endParaRPr lang="fr-FR" sz="2100"/>
          </a:p>
          <a:p>
            <a:pPr marL="0" indent="0">
              <a:lnSpc>
                <a:spcPct val="94999"/>
              </a:lnSpc>
              <a:buNone/>
              <a:defRPr/>
            </a:pPr>
            <a:endParaRPr lang="fr-FR" sz="2100"/>
          </a:p>
          <a:p>
            <a:pPr marL="0" indent="0">
              <a:lnSpc>
                <a:spcPct val="94999"/>
              </a:lnSpc>
              <a:buNone/>
              <a:defRPr/>
            </a:pPr>
            <a:r>
              <a:rPr lang="fr-FR" sz="2100"/>
              <a:t>- Flashcards : à partir d'un sujet, générer des flashcards de révision </a:t>
            </a:r>
            <a:endParaRPr lang="fr-FR" sz="2100"/>
          </a:p>
          <a:p>
            <a:pPr>
              <a:lnSpc>
                <a:spcPct val="94999"/>
              </a:lnSpc>
              <a:defRPr/>
            </a:pPr>
            <a:r>
              <a:rPr lang="fr-FR" sz="2200" u="sng">
                <a:hlinkClick r:id="rId2" tooltip="https://chatgpt.com/share/e/48bc9238-3ef6-4bf5-81e2-2540cdd567b0"/>
              </a:rPr>
              <a:t>le prompt</a:t>
            </a:r>
            <a:endParaRPr sz="2200"/>
          </a:p>
          <a:p>
            <a:pPr>
              <a:lnSpc>
                <a:spcPct val="94999"/>
              </a:lnSpc>
              <a:defRPr/>
            </a:pPr>
            <a:r>
              <a:rPr lang="fr-FR" sz="2200" u="sng">
                <a:hlinkClick r:id="rId3" tooltip="https://ladigitale.dev/digiflashcards/#/f/667e7cac5ed25?vue=apprenant"/>
              </a:rPr>
              <a:t>le résultat</a:t>
            </a:r>
            <a:endParaRPr sz="2200"/>
          </a:p>
          <a:p>
            <a:pPr marL="0" indent="0">
              <a:lnSpc>
                <a:spcPct val="94999"/>
              </a:lnSpc>
              <a:buNone/>
              <a:defRPr/>
            </a:pPr>
            <a:r>
              <a:rPr lang="fr-FR" sz="2100"/>
              <a:t>- mindMap : à partir d'une copie d'écran, générer une mindmap </a:t>
            </a:r>
            <a:endParaRPr lang="fr-FR" sz="2100"/>
          </a:p>
          <a:p>
            <a:pPr marL="0" indent="0">
              <a:lnSpc>
                <a:spcPct val="94999"/>
              </a:lnSpc>
              <a:buNone/>
              <a:defRPr/>
            </a:pPr>
            <a:endParaRPr lang="fr-FR" sz="2100"/>
          </a:p>
          <a:p>
            <a:pPr marL="0" indent="0">
              <a:lnSpc>
                <a:spcPct val="94999"/>
              </a:lnSpc>
              <a:buNone/>
              <a:defRPr/>
            </a:pPr>
            <a:r>
              <a:rPr lang="fr-FR" sz="2100"/>
              <a:t>et sinon : générer des questions de quiz, faire un plan de cours, vérifier que toutes les notions sont abordées dans un cours, trouver des exemples pour son cours, générer une mindmap, générer des images pour illustrer son cours, .......</a:t>
            </a:r>
            <a:endParaRPr sz="2100"/>
          </a:p>
        </p:txBody>
      </p:sp>
      <p:sp>
        <p:nvSpPr>
          <p:cNvPr id="9" name="Rectangle 8" hidden="0"/>
          <p:cNvSpPr/>
          <p:nvPr isPhoto="0" userDrawn="0"/>
        </p:nvSpPr>
        <p:spPr bwMode="auto">
          <a:xfrm>
            <a:off x="6196860" y="1438193"/>
            <a:ext cx="6096359" cy="365795"/>
          </a:xfrm>
          <a:prstGeom prst="rect">
            <a:avLst/>
          </a:prstGeom>
        </p:spPr>
        <p:txBody>
          <a:bodyPr>
            <a:spAutoFit/>
          </a:bodyPr>
          <a:lstStyle/>
          <a:p>
            <a:pPr>
              <a:defRPr/>
            </a:pPr>
            <a:endParaRPr lang="fr-FR"/>
          </a:p>
        </p:txBody>
      </p:sp>
      <p:pic>
        <p:nvPicPr>
          <p:cNvPr id="10" name="Image 9" hidden="0"/>
          <p:cNvPicPr>
            <a:picLocks noChangeAspect="1"/>
          </p:cNvPicPr>
          <p:nvPr isPhoto="0" userDrawn="0"/>
        </p:nvPicPr>
        <p:blipFill>
          <a:blip r:embed="rId4"/>
          <a:stretch/>
        </p:blipFill>
        <p:spPr bwMode="auto">
          <a:xfrm>
            <a:off x="263352" y="136524"/>
            <a:ext cx="2043102" cy="365125"/>
          </a:xfrm>
          <a:prstGeom prst="rect">
            <a:avLst/>
          </a:prstGeom>
        </p:spPr>
      </p:pic>
      <p:pic>
        <p:nvPicPr>
          <p:cNvPr id="11" name="" hidden="0"/>
          <p:cNvPicPr>
            <a:picLocks noChangeAspect="1"/>
          </p:cNvPicPr>
          <p:nvPr isPhoto="0" userDrawn="0"/>
        </p:nvPicPr>
        <p:blipFill>
          <a:blip r:embed="rId5"/>
          <a:stretch/>
        </p:blipFill>
        <p:spPr bwMode="auto">
          <a:xfrm>
            <a:off x="10197720" y="3205162"/>
            <a:ext cx="1495424" cy="21240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latin typeface="Arial"/>
                <a:cs typeface="Arial"/>
              </a:rPr>
              <a:t>Et vous ?</a:t>
            </a:r>
            <a:endParaRPr lang="fr-FR"/>
          </a:p>
        </p:txBody>
      </p:sp>
      <p:sp>
        <p:nvSpPr>
          <p:cNvPr id="5" name="Espace réservé du contenu 2" hidden="0"/>
          <p:cNvSpPr>
            <a:spLocks noGrp="1"/>
          </p:cNvSpPr>
          <p:nvPr isPhoto="0" userDrawn="0">
            <p:ph idx="1" hasCustomPrompt="0"/>
          </p:nvPr>
        </p:nvSpPr>
        <p:spPr bwMode="auto">
          <a:xfrm>
            <a:off x="1237695" y="1694656"/>
            <a:ext cx="7372904" cy="612200"/>
          </a:xfrm>
        </p:spPr>
        <p:txBody>
          <a:bodyPr/>
          <a:lstStyle/>
          <a:p>
            <a:pPr marL="0" indent="0">
              <a:buNone/>
              <a:defRPr/>
            </a:pPr>
            <a:r>
              <a:rPr lang="fr-FR" sz="1600" b="1"/>
              <a:t>Avez-vous l’intention d’intégrer l’IAG dans vos cours ? Si oui, comment ? </a:t>
            </a:r>
            <a:endParaRPr sz="1600" b="1"/>
          </a:p>
          <a:p>
            <a:pPr marL="0" indent="0">
              <a:buNone/>
              <a:defRPr/>
            </a:pPr>
            <a:endParaRPr sz="1600" b="1"/>
          </a:p>
        </p:txBody>
      </p:sp>
      <p:sp>
        <p:nvSpPr>
          <p:cNvPr id="6" name="Espace réservé de la date 3" hidden="0"/>
          <p:cNvSpPr>
            <a:spLocks noGrp="1"/>
          </p:cNvSpPr>
          <p:nvPr isPhoto="0" userDrawn="0">
            <p:ph type="dt" sz="half" idx="10" hasCustomPrompt="0"/>
          </p:nvPr>
        </p:nvSpPr>
        <p:spPr bwMode="auto"/>
        <p:txBody>
          <a:bodyPr/>
          <a:lstStyle/>
          <a:p>
            <a:pPr>
              <a:defRPr/>
            </a:pPr>
            <a:fld id="{91DD9282-A15A-E541-BACD-BAD8BE012FF9}" type="datetime1">
              <a:rPr lang="fr-FR"/>
              <a:t/>
            </a:fld>
            <a:endParaRPr lang="fr-FR"/>
          </a:p>
        </p:txBody>
      </p:sp>
      <p:sp>
        <p:nvSpPr>
          <p:cNvPr id="7" name="Espace réservé du pied de page 4"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8" name="Espace réservé du numéro de diapositive 5"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sp>
        <p:nvSpPr>
          <p:cNvPr id="9" name="Rectangle 6" hidden="0"/>
          <p:cNvSpPr/>
          <p:nvPr isPhoto="0" userDrawn="0"/>
        </p:nvSpPr>
        <p:spPr bwMode="auto">
          <a:xfrm>
            <a:off x="1237693" y="3923298"/>
            <a:ext cx="7293816" cy="822996"/>
          </a:xfrm>
          <a:prstGeom prst="rect">
            <a:avLst/>
          </a:prstGeom>
        </p:spPr>
        <p:txBody>
          <a:bodyPr wrap="square" lIns="91440" tIns="45720" rIns="91440" bIns="45720" anchor="t">
            <a:spAutoFit/>
          </a:bodyPr>
          <a:lstStyle/>
          <a:p>
            <a:pPr>
              <a:defRPr/>
            </a:pPr>
            <a:r>
              <a:rPr lang="fr-FR" sz="1600" b="1"/>
              <a:t>On vous entend dire que vous ne souhaitez pas corriger Chat GPT. Quelles pourraient être les solutions ?</a:t>
            </a:r>
            <a:endParaRPr sz="1600" b="1"/>
          </a:p>
          <a:p>
            <a:pPr>
              <a:defRPr/>
            </a:pPr>
            <a:endParaRPr sz="1600" b="1"/>
          </a:p>
        </p:txBody>
      </p:sp>
      <p:sp>
        <p:nvSpPr>
          <p:cNvPr id="10" name="Rectangle 7" hidden="0"/>
          <p:cNvSpPr/>
          <p:nvPr isPhoto="0" userDrawn="0"/>
        </p:nvSpPr>
        <p:spPr bwMode="auto">
          <a:xfrm>
            <a:off x="1237694" y="2478131"/>
            <a:ext cx="8403525" cy="579155"/>
          </a:xfrm>
          <a:prstGeom prst="rect">
            <a:avLst/>
          </a:prstGeom>
        </p:spPr>
        <p:txBody>
          <a:bodyPr wrap="square">
            <a:spAutoFit/>
          </a:bodyPr>
          <a:lstStyle/>
          <a:p>
            <a:pPr>
              <a:defRPr/>
            </a:pPr>
            <a:r>
              <a:rPr lang="fr-FR" sz="1600" b="1"/>
              <a:t>Avez-vous une idée de à quoi former les étudiants concernant ces outils ? </a:t>
            </a:r>
            <a:endParaRPr sz="1600" b="1"/>
          </a:p>
          <a:p>
            <a:pPr>
              <a:defRPr/>
            </a:pPr>
            <a:endParaRPr sz="1600" b="1"/>
          </a:p>
        </p:txBody>
      </p:sp>
      <p:sp>
        <p:nvSpPr>
          <p:cNvPr id="11" name="Espace réservé du contenu 2" hidden="0"/>
          <p:cNvSpPr/>
          <p:nvPr isPhoto="0" userDrawn="0"/>
        </p:nvSpPr>
        <p:spPr bwMode="auto">
          <a:xfrm>
            <a:off x="1237695" y="3184743"/>
            <a:ext cx="7372904" cy="612200"/>
          </a:xfrm>
          <a:prstGeom prst="rect">
            <a:avLst/>
          </a:prstGeom>
        </p:spPr>
        <p:txBody>
          <a:bodyPr vert="horz" lIns="91440" tIns="45720" rIns="91440" bIns="45720" rtlCol="0" anchor="t"/>
          <a:lstStyle>
            <a:lvl1pPr marL="228600" indent="-228600" algn="l" defTabSz="914400">
              <a:lnSpc>
                <a:spcPct val="90000"/>
              </a:lnSpc>
              <a:spcBef>
                <a:spcPts val="1000"/>
              </a:spcBef>
              <a:buFont typeface="Arial"/>
              <a:buChar char="•"/>
              <a:defRPr sz="2500">
                <a:solidFill>
                  <a:schemeClr val="tx1"/>
                </a:solidFill>
                <a:latin typeface="Arial"/>
                <a:ea typeface="+mn-ea"/>
                <a:cs typeface="Arial"/>
              </a:defRPr>
            </a:lvl1pPr>
            <a:lvl2pPr marL="685800" indent="-228600" algn="l" defTabSz="914400">
              <a:lnSpc>
                <a:spcPct val="90000"/>
              </a:lnSpc>
              <a:spcBef>
                <a:spcPts val="500"/>
              </a:spcBef>
              <a:buFont typeface="Arial"/>
              <a:buChar char="•"/>
              <a:defRPr sz="2200">
                <a:solidFill>
                  <a:schemeClr val="tx1"/>
                </a:solidFill>
                <a:latin typeface="Arial"/>
                <a:ea typeface="+mn-ea"/>
                <a:cs typeface="Arial"/>
              </a:defRPr>
            </a:lvl2pPr>
            <a:lvl3pPr marL="1143000" indent="-228600" algn="l" defTabSz="914400">
              <a:lnSpc>
                <a:spcPct val="90000"/>
              </a:lnSpc>
              <a:spcBef>
                <a:spcPts val="500"/>
              </a:spcBef>
              <a:buFont typeface="Arial"/>
              <a:buChar char="•"/>
              <a:defRPr sz="1900">
                <a:solidFill>
                  <a:schemeClr val="tx1"/>
                </a:solidFill>
                <a:latin typeface="Arial"/>
                <a:ea typeface="+mn-ea"/>
                <a:cs typeface="Arial"/>
              </a:defRPr>
            </a:lvl3pPr>
            <a:lvl4pPr marL="1600200" indent="-228600" algn="l" defTabSz="914400">
              <a:lnSpc>
                <a:spcPct val="90000"/>
              </a:lnSpc>
              <a:spcBef>
                <a:spcPts val="500"/>
              </a:spcBef>
              <a:buFont typeface="Arial"/>
              <a:buChar char="•"/>
              <a:defRPr sz="16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buNone/>
              <a:defRPr/>
            </a:pPr>
            <a:r>
              <a:rPr sz="1600" b="1"/>
              <a:t>Y a-t-</a:t>
            </a:r>
            <a:r>
              <a:rPr sz="1600" b="1"/>
              <a:t>il</a:t>
            </a:r>
            <a:r>
              <a:rPr sz="1600" b="1"/>
              <a:t> un </a:t>
            </a:r>
            <a:r>
              <a:rPr sz="1600" b="1"/>
              <a:t>encadrement</a:t>
            </a:r>
            <a:r>
              <a:rPr sz="1600" b="1"/>
              <a:t> de </a:t>
            </a:r>
            <a:r>
              <a:rPr sz="1600" b="1"/>
              <a:t>ces</a:t>
            </a:r>
            <a:r>
              <a:rPr sz="1600" b="1"/>
              <a:t> </a:t>
            </a:r>
            <a:r>
              <a:rPr sz="1600" b="1"/>
              <a:t>outils</a:t>
            </a:r>
            <a:r>
              <a:rPr sz="1600" b="1"/>
              <a:t> dans le </a:t>
            </a:r>
            <a:r>
              <a:rPr sz="1600" b="1"/>
              <a:t>secondaire</a:t>
            </a:r>
            <a:r>
              <a:rPr sz="1600" b="1"/>
              <a:t> ? </a:t>
            </a:r>
            <a:endParaRPr sz="1600" b="1">
              <a:latin typeface="Arial"/>
              <a:ea typeface="Arial"/>
              <a:cs typeface="Arial"/>
            </a:endParaRPr>
          </a:p>
        </p:txBody>
      </p:sp>
      <p:pic>
        <p:nvPicPr>
          <p:cNvPr id="12" name="Image 12" hidden="0"/>
          <p:cNvPicPr>
            <a:picLocks noChangeAspect="1"/>
          </p:cNvPicPr>
          <p:nvPr isPhoto="0" userDrawn="0"/>
        </p:nvPicPr>
        <p:blipFill>
          <a:blip r:embed="rId2"/>
          <a:stretch/>
        </p:blipFill>
        <p:spPr bwMode="auto">
          <a:xfrm>
            <a:off x="263352" y="136524"/>
            <a:ext cx="2043102" cy="365125"/>
          </a:xfrm>
          <a:prstGeom prst="rect">
            <a:avLst/>
          </a:prstGeom>
        </p:spPr>
      </p:pic>
      <p:pic>
        <p:nvPicPr>
          <p:cNvPr id="13" name="Image 14" hidden="0"/>
          <p:cNvPicPr>
            <a:picLocks noChangeAspect="1"/>
          </p:cNvPicPr>
          <p:nvPr isPhoto="0" userDrawn="0"/>
        </p:nvPicPr>
        <p:blipFill>
          <a:blip r:embed="rId3"/>
          <a:stretch/>
        </p:blipFill>
        <p:spPr bwMode="auto">
          <a:xfrm>
            <a:off x="8893703" y="4365104"/>
            <a:ext cx="3302601" cy="17522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latin typeface="Arial"/>
                <a:cs typeface="Arial"/>
              </a:rPr>
              <a:t>Debrief </a:t>
            </a:r>
            <a:endParaRPr lang="fr-FR"/>
          </a:p>
        </p:txBody>
      </p:sp>
      <p:sp>
        <p:nvSpPr>
          <p:cNvPr id="5" name="Espace réservé de la date 3" hidden="0"/>
          <p:cNvSpPr>
            <a:spLocks noGrp="1"/>
          </p:cNvSpPr>
          <p:nvPr isPhoto="0" userDrawn="0">
            <p:ph type="dt" sz="half" idx="10" hasCustomPrompt="0"/>
          </p:nvPr>
        </p:nvSpPr>
        <p:spPr bwMode="auto"/>
        <p:txBody>
          <a:bodyPr/>
          <a:lstStyle/>
          <a:p>
            <a:pPr>
              <a:defRPr/>
            </a:pPr>
            <a:fld id="{91DD9282-A15A-E541-BACD-BAD8BE012FF9}" type="datetime1">
              <a:rPr lang="fr-FR"/>
              <a:t/>
            </a:fld>
            <a:endParaRPr lang="fr-FR"/>
          </a:p>
        </p:txBody>
      </p:sp>
      <p:sp>
        <p:nvSpPr>
          <p:cNvPr id="6" name="Espace réservé du pied de page 4"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7" name="Espace réservé du numéro de diapositive 5"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sp>
        <p:nvSpPr>
          <p:cNvPr id="8" name="Rectangle 6" hidden="0"/>
          <p:cNvSpPr/>
          <p:nvPr isPhoto="0" userDrawn="0"/>
        </p:nvSpPr>
        <p:spPr bwMode="auto">
          <a:xfrm>
            <a:off x="4506167" y="3485147"/>
            <a:ext cx="7294500" cy="883955"/>
          </a:xfrm>
          <a:prstGeom prst="rect">
            <a:avLst/>
          </a:prstGeom>
        </p:spPr>
        <p:txBody>
          <a:bodyPr wrap="square" lIns="91440" tIns="45720" rIns="91440" bIns="45720" anchor="t">
            <a:spAutoFit/>
          </a:bodyPr>
          <a:lstStyle/>
          <a:p>
            <a:pPr>
              <a:defRPr/>
            </a:pPr>
            <a:r>
              <a:rPr lang="fr-FR" sz="2600" b="1"/>
              <a:t>Ce qui me manque...</a:t>
            </a:r>
            <a:endParaRPr sz="2600" b="1"/>
          </a:p>
          <a:p>
            <a:pPr>
              <a:defRPr/>
            </a:pPr>
            <a:endParaRPr sz="2600" b="1"/>
          </a:p>
        </p:txBody>
      </p:sp>
      <p:sp>
        <p:nvSpPr>
          <p:cNvPr id="9" name="Rectangle 7" hidden="0"/>
          <p:cNvSpPr/>
          <p:nvPr isPhoto="0" userDrawn="0"/>
        </p:nvSpPr>
        <p:spPr bwMode="auto">
          <a:xfrm>
            <a:off x="1237694" y="1811381"/>
            <a:ext cx="8404785" cy="883955"/>
          </a:xfrm>
          <a:prstGeom prst="rect">
            <a:avLst/>
          </a:prstGeom>
        </p:spPr>
        <p:txBody>
          <a:bodyPr wrap="square">
            <a:spAutoFit/>
          </a:bodyPr>
          <a:lstStyle/>
          <a:p>
            <a:pPr>
              <a:defRPr/>
            </a:pPr>
            <a:r>
              <a:rPr lang="fr-FR" sz="2600" b="1"/>
              <a:t>Ce que j'ai appris...</a:t>
            </a:r>
            <a:endParaRPr sz="2600" b="1"/>
          </a:p>
          <a:p>
            <a:pPr>
              <a:defRPr/>
            </a:pPr>
            <a:endParaRPr sz="2600" b="1"/>
          </a:p>
        </p:txBody>
      </p:sp>
      <p:sp>
        <p:nvSpPr>
          <p:cNvPr id="10" name="Espace réservé du contenu 2" hidden="0"/>
          <p:cNvSpPr/>
          <p:nvPr isPhoto="0" userDrawn="0"/>
        </p:nvSpPr>
        <p:spPr bwMode="auto">
          <a:xfrm>
            <a:off x="2409547" y="2660868"/>
            <a:ext cx="7372904" cy="612200"/>
          </a:xfrm>
          <a:prstGeom prst="rect">
            <a:avLst/>
          </a:prstGeom>
        </p:spPr>
        <p:txBody>
          <a:bodyPr vert="horz" lIns="91440" tIns="45720" rIns="91440" bIns="45720" rtlCol="0" anchor="t"/>
          <a:lstStyle>
            <a:lvl1pPr marL="228600" indent="-228600" algn="l" defTabSz="914400">
              <a:lnSpc>
                <a:spcPct val="90000"/>
              </a:lnSpc>
              <a:spcBef>
                <a:spcPts val="1000"/>
              </a:spcBef>
              <a:buFont typeface="Arial"/>
              <a:buChar char="•"/>
              <a:defRPr sz="2500">
                <a:solidFill>
                  <a:schemeClr val="tx1"/>
                </a:solidFill>
                <a:latin typeface="Arial"/>
                <a:ea typeface="+mn-ea"/>
                <a:cs typeface="Arial"/>
              </a:defRPr>
            </a:lvl1pPr>
            <a:lvl2pPr marL="685800" indent="-228600" algn="l" defTabSz="914400">
              <a:lnSpc>
                <a:spcPct val="90000"/>
              </a:lnSpc>
              <a:spcBef>
                <a:spcPts val="500"/>
              </a:spcBef>
              <a:buFont typeface="Arial"/>
              <a:buChar char="•"/>
              <a:defRPr sz="2200">
                <a:solidFill>
                  <a:schemeClr val="tx1"/>
                </a:solidFill>
                <a:latin typeface="Arial"/>
                <a:ea typeface="+mn-ea"/>
                <a:cs typeface="Arial"/>
              </a:defRPr>
            </a:lvl2pPr>
            <a:lvl3pPr marL="1143000" indent="-228600" algn="l" defTabSz="914400">
              <a:lnSpc>
                <a:spcPct val="90000"/>
              </a:lnSpc>
              <a:spcBef>
                <a:spcPts val="500"/>
              </a:spcBef>
              <a:buFont typeface="Arial"/>
              <a:buChar char="•"/>
              <a:defRPr sz="1900">
                <a:solidFill>
                  <a:schemeClr val="tx1"/>
                </a:solidFill>
                <a:latin typeface="Arial"/>
                <a:ea typeface="+mn-ea"/>
                <a:cs typeface="Arial"/>
              </a:defRPr>
            </a:lvl3pPr>
            <a:lvl4pPr marL="1600200" indent="-228600" algn="l" defTabSz="914400">
              <a:lnSpc>
                <a:spcPct val="90000"/>
              </a:lnSpc>
              <a:spcBef>
                <a:spcPts val="500"/>
              </a:spcBef>
              <a:buFont typeface="Arial"/>
              <a:buChar char="•"/>
              <a:defRPr sz="16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buNone/>
              <a:defRPr/>
            </a:pPr>
            <a:r>
              <a:rPr lang="fr-FR" sz="2600" b="1"/>
              <a:t>Ce qui m'a étonné...</a:t>
            </a:r>
            <a:endParaRPr sz="2600" b="1">
              <a:latin typeface="Arial"/>
              <a:ea typeface="Arial"/>
              <a:cs typeface="Arial"/>
            </a:endParaRPr>
          </a:p>
        </p:txBody>
      </p:sp>
      <p:pic>
        <p:nvPicPr>
          <p:cNvPr id="11" name="Image 14" hidden="0"/>
          <p:cNvPicPr>
            <a:picLocks noChangeAspect="1"/>
          </p:cNvPicPr>
          <p:nvPr isPhoto="0" userDrawn="0"/>
        </p:nvPicPr>
        <p:blipFill>
          <a:blip r:embed="rId2"/>
          <a:stretch/>
        </p:blipFill>
        <p:spPr bwMode="auto">
          <a:xfrm>
            <a:off x="8893703" y="4365104"/>
            <a:ext cx="3302600" cy="17522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4" hidden="0"/>
          <p:cNvSpPr>
            <a:spLocks noGrp="1"/>
          </p:cNvSpPr>
          <p:nvPr isPhoto="0" userDrawn="0">
            <p:ph type="title" hasCustomPrompt="0"/>
          </p:nvPr>
        </p:nvSpPr>
        <p:spPr bwMode="auto">
          <a:xfrm>
            <a:off x="1070517" y="1991759"/>
            <a:ext cx="10203366" cy="2851843"/>
          </a:xfrm>
        </p:spPr>
        <p:txBody>
          <a:bodyPr/>
          <a:lstStyle/>
          <a:p>
            <a:pPr algn="ctr">
              <a:lnSpc>
                <a:spcPct val="200000"/>
              </a:lnSpc>
              <a:defRPr/>
            </a:pPr>
            <a:r>
              <a:rPr lang="fr-FR" sz="3600">
                <a:latin typeface="Arial"/>
                <a:cs typeface="Arial"/>
              </a:rPr>
              <a:t>Merci !</a:t>
            </a:r>
            <a:br>
              <a:rPr lang="fr-FR" sz="3600">
                <a:latin typeface="Arial"/>
                <a:cs typeface="Arial"/>
              </a:rPr>
            </a:br>
            <a:br>
              <a:rPr lang="fr-FR" sz="3600">
                <a:latin typeface="Arial"/>
                <a:cs typeface="Arial"/>
              </a:rPr>
            </a:br>
            <a:endParaRPr lang="fr-FR" sz="1300" b="0"/>
          </a:p>
        </p:txBody>
      </p:sp>
      <p:sp>
        <p:nvSpPr>
          <p:cNvPr id="5" name="Espace réservé du contenu 2" hidden="0"/>
          <p:cNvSpPr>
            <a:spLocks noGrp="1"/>
          </p:cNvSpPr>
          <p:nvPr isPhoto="0" userDrawn="0">
            <p:ph idx="1" hasCustomPrompt="0"/>
          </p:nvPr>
        </p:nvSpPr>
        <p:spPr bwMode="auto">
          <a:xfrm>
            <a:off x="8419546" y="5927944"/>
            <a:ext cx="7372904" cy="612200"/>
          </a:xfrm>
        </p:spPr>
        <p:txBody>
          <a:bodyPr vert="horz" lIns="91440" tIns="45720" rIns="91440" bIns="45720" rtlCol="0" anchor="t"/>
          <a:lstStyle/>
          <a:p>
            <a:pPr marL="0" indent="0">
              <a:lnSpc>
                <a:spcPct val="104999"/>
              </a:lnSpc>
              <a:buNone/>
              <a:defRPr/>
            </a:pPr>
            <a:r>
              <a:rPr lang="fr-FR" sz="1500" b="1" u="sng">
                <a:latin typeface="Arial"/>
                <a:cs typeface="Arial"/>
                <a:hlinkClick r:id="rId2" tooltip="mailto:Marion.chaudat@agrosupdijon.fr"/>
              </a:rPr>
              <a:t>marion.chaudat@agrosupdijon.fr</a:t>
            </a:r>
            <a:endParaRPr lang="fr-FR" sz="2300"/>
          </a:p>
          <a:p>
            <a:pPr marL="0" indent="0">
              <a:lnSpc>
                <a:spcPct val="104999"/>
              </a:lnSpc>
              <a:buNone/>
              <a:defRPr/>
            </a:pPr>
            <a:r>
              <a:rPr lang="fr-FR" sz="1500" b="1" i="0" u="sng" strike="noStrike" cap="none" spc="0">
                <a:solidFill>
                  <a:schemeClr val="tx1"/>
                </a:solidFill>
                <a:latin typeface="Arial"/>
                <a:ea typeface="Arial"/>
                <a:cs typeface="Arial"/>
                <a:hlinkClick r:id="rId3" tooltip="mailto:Caroline.liegeois@agrosupdijon.fr"/>
              </a:rPr>
              <a:t>raphaela.lhote@agrosupdijon.fr</a:t>
            </a:r>
            <a:endParaRPr sz="23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3719735" y="-215934"/>
            <a:ext cx="5157787" cy="1325563"/>
          </a:xfrm>
        </p:spPr>
        <p:txBody>
          <a:bodyPr/>
          <a:lstStyle/>
          <a:p>
            <a:pPr>
              <a:defRPr/>
            </a:pPr>
            <a:r>
              <a:rPr lang="fr-FR"/>
              <a:t>Qui sommes nous ? </a:t>
            </a:r>
            <a:endParaRPr/>
          </a:p>
        </p:txBody>
      </p:sp>
      <p:sp>
        <p:nvSpPr>
          <p:cNvPr id="5" name="Espace réservé de la date 6" hidden="0"/>
          <p:cNvSpPr>
            <a:spLocks noGrp="1"/>
          </p:cNvSpPr>
          <p:nvPr isPhoto="0" userDrawn="0">
            <p:ph type="dt" sz="half" idx="10" hasCustomPrompt="0"/>
          </p:nvPr>
        </p:nvSpPr>
        <p:spPr bwMode="auto"/>
        <p:txBody>
          <a:bodyPr/>
          <a:lstStyle/>
          <a:p>
            <a:pPr>
              <a:defRPr/>
            </a:pPr>
            <a:fld id="{8B9E924E-3F2A-9C40-80C6-7AE407837512}" type="datetime1">
              <a:rPr lang="fr-FR"/>
              <a:t/>
            </a:fld>
            <a:endParaRPr lang="fr-FR"/>
          </a:p>
        </p:txBody>
      </p:sp>
      <p:sp>
        <p:nvSpPr>
          <p:cNvPr id="6"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7" name="Espace réservé du numéro de diapositive 8"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pic>
        <p:nvPicPr>
          <p:cNvPr id="8" name="Image 9" hidden="0"/>
          <p:cNvPicPr>
            <a:picLocks noChangeAspect="1"/>
          </p:cNvPicPr>
          <p:nvPr isPhoto="0" userDrawn="0"/>
        </p:nvPicPr>
        <p:blipFill>
          <a:blip r:embed="rId2">
            <a:clrChange>
              <a:clrFrom>
                <a:srgbClr val="FFFFFF"/>
              </a:clrFrom>
              <a:clrTo>
                <a:srgbClr val="FFFFFF">
                  <a:alpha val="0"/>
                </a:srgbClr>
              </a:clrTo>
            </a:clrChange>
          </a:blip>
          <a:srcRect l="0" t="6112" r="685" b="0"/>
          <a:stretch/>
        </p:blipFill>
        <p:spPr bwMode="auto">
          <a:xfrm>
            <a:off x="695400" y="733397"/>
            <a:ext cx="10441160" cy="5622953"/>
          </a:xfrm>
          <a:prstGeom prst="rect">
            <a:avLst/>
          </a:prstGeom>
        </p:spPr>
      </p:pic>
      <p:pic>
        <p:nvPicPr>
          <p:cNvPr id="9" name="Image 10" hidden="0"/>
          <p:cNvPicPr>
            <a:picLocks noChangeAspect="1"/>
          </p:cNvPicPr>
          <p:nvPr isPhoto="0" userDrawn="0"/>
        </p:nvPicPr>
        <p:blipFill>
          <a:blip r:embed="rId3"/>
          <a:stretch/>
        </p:blipFill>
        <p:spPr bwMode="auto">
          <a:xfrm>
            <a:off x="263352" y="136524"/>
            <a:ext cx="2043102" cy="3651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839787" y="365124"/>
            <a:ext cx="10515600" cy="1325562"/>
          </a:xfrm>
        </p:spPr>
        <p:txBody>
          <a:bodyPr/>
          <a:lstStyle>
            <a:lvl1pPr>
              <a:defRPr b="1">
                <a:solidFill>
                  <a:schemeClr val="accent1"/>
                </a:solidFill>
              </a:defRPr>
            </a:lvl1pPr>
          </a:lstStyle>
          <a:p>
            <a:pPr>
              <a:defRPr/>
            </a:pPr>
            <a:r>
              <a:rPr/>
              <a:t>Définition</a:t>
            </a:r>
            <a:endParaRPr/>
          </a:p>
        </p:txBody>
      </p:sp>
      <p:sp>
        <p:nvSpPr>
          <p:cNvPr id="5" name="Espace réservé du contenu 3" hidden="0"/>
          <p:cNvSpPr>
            <a:spLocks noGrp="1"/>
          </p:cNvSpPr>
          <p:nvPr isPhoto="0" userDrawn="0">
            <p:ph sz="half" idx="2" hasCustomPrompt="0"/>
          </p:nvPr>
        </p:nvSpPr>
        <p:spPr bwMode="auto">
          <a:xfrm flipH="0" flipV="0">
            <a:off x="839787" y="1595869"/>
            <a:ext cx="10404075" cy="3684587"/>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marL="0" indent="0">
              <a:lnSpc>
                <a:spcPct val="100000"/>
              </a:lnSpc>
              <a:buNone/>
              <a:defRPr/>
            </a:pPr>
            <a:r>
              <a:rPr/>
              <a:t>L'intelligence artificielle générative  (IAg) est un système d'intelligence artificielle capable de générer du texte, des images ou d'autres types de fichiers à partir de prompts. </a:t>
            </a:r>
            <a:endParaRPr/>
          </a:p>
          <a:p>
            <a:pPr marL="0" indent="0">
              <a:lnSpc>
                <a:spcPct val="100000"/>
              </a:lnSpc>
              <a:buNone/>
              <a:defRPr/>
            </a:pPr>
            <a:r>
              <a:rPr/>
              <a:t>Elles prédisent des données statistiquement probables à partir de contenus sur lesquels elles ont été entraînées.</a:t>
            </a:r>
            <a:endParaRPr/>
          </a:p>
        </p:txBody>
      </p:sp>
      <p:sp>
        <p:nvSpPr>
          <p:cNvPr id="6" name="Espace réservé de la date 6" hidden="0"/>
          <p:cNvSpPr>
            <a:spLocks noGrp="1"/>
          </p:cNvSpPr>
          <p:nvPr isPhoto="0" userDrawn="0">
            <p:ph type="dt" sz="half" idx="10" hasCustomPrompt="0"/>
          </p:nvPr>
        </p:nvSpPr>
        <p:spPr bwMode="auto"/>
        <p:txBody>
          <a:bodyPr/>
          <a:lstStyle>
            <a:lvl1pPr>
              <a:defRPr>
                <a:solidFill>
                  <a:schemeClr val="tx1"/>
                </a:solidFill>
                <a:latin typeface="Arial"/>
                <a:cs typeface="Arial"/>
              </a:defRPr>
            </a:lvl1pPr>
          </a:lstStyle>
          <a:p>
            <a:pPr>
              <a:defRPr/>
            </a:pPr>
            <a:fld id="{9FF8DD4E-5856-174B-463B-DF73F6FB4613}" type="datetime1">
              <a:rPr lang="fr-FR"/>
              <a:t/>
            </a:fld>
            <a:endParaRPr lang="fr-FR"/>
          </a:p>
        </p:txBody>
      </p:sp>
      <p:sp>
        <p:nvSpPr>
          <p:cNvPr id="7" name="Espace réservé du pied de page 7" hidden="0"/>
          <p:cNvSpPr>
            <a:spLocks noGrp="1"/>
          </p:cNvSpPr>
          <p:nvPr isPhoto="0" userDrawn="0">
            <p:ph type="ftr" sz="quarter" idx="11" hasCustomPrompt="0"/>
          </p:nvPr>
        </p:nvSpPr>
        <p:spPr bwMode="auto"/>
        <p:txBody>
          <a:bodyPr/>
          <a:lstStyle>
            <a:lvl1pPr>
              <a:defRPr>
                <a:solidFill>
                  <a:schemeClr val="tx1"/>
                </a:solidFill>
                <a:latin typeface="Arial"/>
                <a:cs typeface="Arial"/>
              </a:defRPr>
            </a:lvl1pPr>
          </a:lstStyle>
          <a:p>
            <a:pPr>
              <a:defRPr/>
            </a:pPr>
            <a:r>
              <a:rPr lang="fr-FR"/>
              <a:t>L'Institut Agro Dijon - Présentation</a:t>
            </a:r>
            <a:endParaRPr/>
          </a:p>
        </p:txBody>
      </p:sp>
      <p:sp>
        <p:nvSpPr>
          <p:cNvPr id="8" name="Espace réservé du numéro de diapositive 8" hidden="0"/>
          <p:cNvSpPr>
            <a:spLocks noGrp="1"/>
          </p:cNvSpPr>
          <p:nvPr isPhoto="0" userDrawn="0">
            <p:ph type="sldNum" sz="quarter" idx="12" hasCustomPrompt="0"/>
          </p:nvPr>
        </p:nvSpPr>
        <p:spPr bwMode="auto"/>
        <p:txBody>
          <a:bodyPr/>
          <a:lstStyle>
            <a:lvl1pPr>
              <a:defRPr>
                <a:solidFill>
                  <a:schemeClr val="tx1"/>
                </a:solidFill>
                <a:latin typeface="Arial"/>
                <a:cs typeface="Arial"/>
              </a:defRPr>
            </a:lvl1pPr>
          </a:lstStyle>
          <a:p>
            <a:pPr>
              <a:defRPr/>
            </a:pPr>
            <a:fld id="{8AD4AACA-862C-326B-E2D7-7633F5140E13}" type="slidenum">
              <a:rPr lang="fr-FR"/>
              <a:t/>
            </a:fld>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2401887" y="-168274"/>
            <a:ext cx="9792061" cy="1325562"/>
          </a:xfrm>
        </p:spPr>
        <p:txBody>
          <a:bodyPr/>
          <a:lstStyle>
            <a:lvl1pPr>
              <a:defRPr b="1">
                <a:solidFill>
                  <a:schemeClr val="accent1"/>
                </a:solidFill>
              </a:defRPr>
            </a:lvl1pPr>
          </a:lstStyle>
          <a:p>
            <a:pPr algn="ctr">
              <a:defRPr/>
            </a:pPr>
            <a:r>
              <a:rPr/>
              <a:t>Usages de l'IAG dans l'apprentissage</a:t>
            </a:r>
            <a:endParaRPr/>
          </a:p>
        </p:txBody>
      </p:sp>
      <p:sp>
        <p:nvSpPr>
          <p:cNvPr id="5" name="Espace réservé de la date 6" hidden="0"/>
          <p:cNvSpPr>
            <a:spLocks noGrp="1"/>
          </p:cNvSpPr>
          <p:nvPr isPhoto="0" userDrawn="0">
            <p:ph type="dt" sz="half" idx="10" hasCustomPrompt="0"/>
          </p:nvPr>
        </p:nvSpPr>
        <p:spPr bwMode="auto"/>
        <p:txBody>
          <a:bodyPr/>
          <a:lstStyle/>
          <a:p>
            <a:pPr>
              <a:defRPr/>
            </a:pPr>
            <a:fld id="{8B9E924E-3F2A-9C40-80C6-7AE407837512}" type="datetime1">
              <a:rPr lang="fr-FR"/>
              <a:t/>
            </a:fld>
            <a:endParaRPr lang="fr-FR"/>
          </a:p>
        </p:txBody>
      </p:sp>
      <p:sp>
        <p:nvSpPr>
          <p:cNvPr id="6"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7" name="Espace réservé du numéro de diapositive 8"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pic>
        <p:nvPicPr>
          <p:cNvPr id="8" name="Image 10" hidden="0"/>
          <p:cNvPicPr>
            <a:picLocks noChangeAspect="1"/>
          </p:cNvPicPr>
          <p:nvPr isPhoto="0" userDrawn="0"/>
        </p:nvPicPr>
        <p:blipFill>
          <a:blip r:embed="rId2"/>
          <a:stretch/>
        </p:blipFill>
        <p:spPr bwMode="auto">
          <a:xfrm>
            <a:off x="263352" y="136524"/>
            <a:ext cx="2043102" cy="365125"/>
          </a:xfrm>
          <a:prstGeom prst="rect">
            <a:avLst/>
          </a:prstGeom>
        </p:spPr>
      </p:pic>
      <p:pic>
        <p:nvPicPr>
          <p:cNvPr id="9" name="Picture 4" hidden="0"/>
          <p:cNvPicPr>
            <a:picLocks noChangeAspect="1" noChangeArrowheads="1"/>
          </p:cNvPicPr>
          <p:nvPr isPhoto="0" userDrawn="0"/>
        </p:nvPicPr>
        <p:blipFill>
          <a:blip r:embed="rId3"/>
          <a:stretch/>
        </p:blipFill>
        <p:spPr bwMode="auto">
          <a:xfrm>
            <a:off x="7836691" y="1437619"/>
            <a:ext cx="3303225" cy="4947496"/>
          </a:xfrm>
          <a:prstGeom prst="rect">
            <a:avLst/>
          </a:prstGeom>
          <a:noFill/>
        </p:spPr>
      </p:pic>
      <p:sp>
        <p:nvSpPr>
          <p:cNvPr id="10" name="Espace réservé du contenu 3" hidden="0"/>
          <p:cNvSpPr>
            <a:spLocks noGrp="1"/>
          </p:cNvSpPr>
          <p:nvPr isPhoto="0" userDrawn="0">
            <p:ph sz="half" idx="2" hasCustomPrompt="0"/>
          </p:nvPr>
        </p:nvSpPr>
        <p:spPr bwMode="auto">
          <a:xfrm>
            <a:off x="360973" y="1652587"/>
            <a:ext cx="7202851" cy="2258779"/>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marL="0" indent="0">
              <a:lnSpc>
                <a:spcPct val="100000"/>
              </a:lnSpc>
              <a:buNone/>
              <a:defRPr/>
            </a:pPr>
            <a:r>
              <a:rPr lang="fr-FR" sz="3500" b="0" i="0" u="none" strike="noStrike" cap="none" spc="0">
                <a:solidFill>
                  <a:schemeClr val="tx1"/>
                </a:solidFill>
                <a:latin typeface="Arial"/>
                <a:ea typeface="Arial"/>
                <a:cs typeface="Arial"/>
              </a:rPr>
              <a:t>Un peu d'</a:t>
            </a:r>
            <a:r>
              <a:rPr lang="fr-FR" sz="3500" b="1" i="0" u="none" strike="noStrike" cap="none" spc="0">
                <a:solidFill>
                  <a:schemeClr val="tx1"/>
                </a:solidFill>
                <a:latin typeface="Arial"/>
                <a:ea typeface="Arial"/>
                <a:cs typeface="Arial"/>
              </a:rPr>
              <a:t>apagogie </a:t>
            </a:r>
            <a:r>
              <a:rPr lang="fr-FR" sz="3500" b="0" i="0" u="none" strike="noStrike" cap="none" spc="0">
                <a:solidFill>
                  <a:schemeClr val="tx1"/>
                </a:solidFill>
                <a:latin typeface="Arial"/>
                <a:ea typeface="Arial"/>
                <a:cs typeface="Arial"/>
              </a:rPr>
              <a:t>:</a:t>
            </a:r>
            <a:endParaRPr sz="3500" b="0" i="0" u="none" strike="noStrike" cap="none" spc="0">
              <a:solidFill>
                <a:schemeClr val="tx1"/>
              </a:solidFill>
              <a:latin typeface="Arial"/>
              <a:ea typeface="Arial"/>
              <a:cs typeface="Arial"/>
            </a:endParaRPr>
          </a:p>
          <a:p>
            <a:pPr marL="0" indent="0">
              <a:lnSpc>
                <a:spcPct val="100000"/>
              </a:lnSpc>
              <a:buNone/>
              <a:defRPr/>
            </a:pPr>
            <a:r>
              <a:rPr lang="fr-FR" sz="3200" b="0" i="0" u="none" strike="noStrike" cap="none" spc="0">
                <a:solidFill>
                  <a:schemeClr val="tx1"/>
                </a:solidFill>
                <a:latin typeface="Arial"/>
                <a:ea typeface="Arial"/>
                <a:cs typeface="Arial"/>
              </a:rPr>
              <a:t>Quels seraient les </a:t>
            </a:r>
            <a:r>
              <a:rPr lang="fr-FR" sz="3200" b="1" i="0" u="none" strike="noStrike" cap="none" spc="0">
                <a:solidFill>
                  <a:srgbClr val="FF0000"/>
                </a:solidFill>
                <a:latin typeface="Arial"/>
                <a:ea typeface="Arial"/>
                <a:cs typeface="Arial"/>
              </a:rPr>
              <a:t>pires </a:t>
            </a:r>
            <a:r>
              <a:rPr lang="fr-FR" sz="3200" b="1" i="0" u="none" strike="noStrike" cap="none" spc="0">
                <a:solidFill>
                  <a:schemeClr val="accent1"/>
                </a:solidFill>
                <a:latin typeface="Arial"/>
                <a:ea typeface="Arial"/>
                <a:cs typeface="Arial"/>
              </a:rPr>
              <a:t>usages de  l'IAG</a:t>
            </a:r>
            <a:r>
              <a:rPr lang="fr-FR" sz="3200" b="0" i="0" u="none" strike="noStrike" cap="none" spc="0">
                <a:solidFill>
                  <a:schemeClr val="tx1"/>
                </a:solidFill>
                <a:latin typeface="Arial"/>
                <a:ea typeface="Arial"/>
                <a:cs typeface="Arial"/>
              </a:rPr>
              <a:t> dans l'enseignement ?</a:t>
            </a:r>
            <a:endParaRPr sz="3200" b="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2401887" y="-168274"/>
            <a:ext cx="9792061" cy="1325562"/>
          </a:xfrm>
        </p:spPr>
        <p:txBody>
          <a:bodyPr/>
          <a:lstStyle>
            <a:lvl1pPr>
              <a:defRPr b="1">
                <a:solidFill>
                  <a:schemeClr val="accent1"/>
                </a:solidFill>
              </a:defRPr>
            </a:lvl1pPr>
          </a:lstStyle>
          <a:p>
            <a:pPr algn="ctr">
              <a:defRPr/>
            </a:pPr>
            <a:r>
              <a:rPr/>
              <a:t>Usages de l'IAG dans l'apprentissage</a:t>
            </a:r>
            <a:endParaRPr/>
          </a:p>
        </p:txBody>
      </p:sp>
      <p:sp>
        <p:nvSpPr>
          <p:cNvPr id="5" name="Espace réservé de la date 6" hidden="0"/>
          <p:cNvSpPr>
            <a:spLocks noGrp="1"/>
          </p:cNvSpPr>
          <p:nvPr isPhoto="0" userDrawn="0">
            <p:ph type="dt" sz="half" idx="10" hasCustomPrompt="0"/>
          </p:nvPr>
        </p:nvSpPr>
        <p:spPr bwMode="auto"/>
        <p:txBody>
          <a:bodyPr/>
          <a:lstStyle/>
          <a:p>
            <a:pPr>
              <a:defRPr/>
            </a:pPr>
            <a:fld id="{4F9E1E0C-FF74-EF17-16DA-664336A37ECE}" type="datetime1">
              <a:rPr lang="fr-FR"/>
              <a:t/>
            </a:fld>
            <a:endParaRPr lang="fr-FR"/>
          </a:p>
        </p:txBody>
      </p:sp>
      <p:sp>
        <p:nvSpPr>
          <p:cNvPr id="6"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7" name="Espace réservé du numéro de diapositive 8" hidden="0"/>
          <p:cNvSpPr>
            <a:spLocks noGrp="1"/>
          </p:cNvSpPr>
          <p:nvPr isPhoto="0" userDrawn="0">
            <p:ph type="sldNum" sz="quarter" idx="12" hasCustomPrompt="0"/>
          </p:nvPr>
        </p:nvSpPr>
        <p:spPr bwMode="auto"/>
        <p:txBody>
          <a:bodyPr/>
          <a:lstStyle/>
          <a:p>
            <a:pPr>
              <a:defRPr/>
            </a:pPr>
            <a:fld id="{A55D3AC5-EC92-CA40-21F7-6BECB77F88F4}" type="slidenum">
              <a:rPr lang="fr-FR"/>
              <a:t/>
            </a:fld>
            <a:endParaRPr lang="fr-FR"/>
          </a:p>
        </p:txBody>
      </p:sp>
      <p:pic>
        <p:nvPicPr>
          <p:cNvPr id="8" name="Image 10" hidden="0"/>
          <p:cNvPicPr>
            <a:picLocks noChangeAspect="1"/>
          </p:cNvPicPr>
          <p:nvPr isPhoto="0" userDrawn="0"/>
        </p:nvPicPr>
        <p:blipFill>
          <a:blip r:embed="rId2"/>
          <a:stretch/>
        </p:blipFill>
        <p:spPr bwMode="auto">
          <a:xfrm>
            <a:off x="263351" y="136523"/>
            <a:ext cx="2043101" cy="365124"/>
          </a:xfrm>
          <a:prstGeom prst="rect">
            <a:avLst/>
          </a:prstGeom>
        </p:spPr>
      </p:pic>
      <p:sp>
        <p:nvSpPr>
          <p:cNvPr id="9" name="Espace réservé du contenu 3" hidden="0"/>
          <p:cNvSpPr>
            <a:spLocks noGrp="1"/>
          </p:cNvSpPr>
          <p:nvPr isPhoto="0" userDrawn="0">
            <p:ph sz="half" idx="2" hasCustomPrompt="0"/>
          </p:nvPr>
        </p:nvSpPr>
        <p:spPr bwMode="auto">
          <a:xfrm>
            <a:off x="360973" y="1652587"/>
            <a:ext cx="5489325" cy="2258779"/>
          </a:xfrm>
        </p:spPr>
        <p:txBody>
          <a:bodyPr/>
          <a:lstStyle>
            <a:lvl1pPr>
              <a:defRPr sz="2500">
                <a:latin typeface="Arial"/>
                <a:cs typeface="Arial"/>
              </a:defRPr>
            </a:lvl1pPr>
            <a:lvl2pPr>
              <a:defRPr sz="2200">
                <a:latin typeface="Arial"/>
                <a:cs typeface="Arial"/>
              </a:defRPr>
            </a:lvl2pPr>
            <a:lvl3pPr>
              <a:defRPr sz="1900">
                <a:latin typeface="Arial"/>
                <a:cs typeface="Arial"/>
              </a:defRPr>
            </a:lvl3pPr>
            <a:lvl4pPr>
              <a:defRPr sz="1600">
                <a:latin typeface="Arial"/>
                <a:cs typeface="Arial"/>
              </a:defRPr>
            </a:lvl4pPr>
            <a:lvl5pPr>
              <a:defRPr>
                <a:latin typeface="Arial"/>
                <a:cs typeface="Arial"/>
              </a:defRPr>
            </a:lvl5pPr>
          </a:lstStyle>
          <a:p>
            <a:pPr marL="0" indent="0">
              <a:lnSpc>
                <a:spcPct val="100000"/>
              </a:lnSpc>
              <a:buNone/>
              <a:defRPr/>
            </a:pPr>
            <a:r>
              <a:rPr lang="fr-FR" sz="3500" b="0" i="0" u="none" strike="noStrike" cap="none" spc="0">
                <a:solidFill>
                  <a:schemeClr val="tx1"/>
                </a:solidFill>
                <a:latin typeface="Arial"/>
                <a:ea typeface="Arial"/>
                <a:cs typeface="Arial"/>
              </a:rPr>
              <a:t>A l'inverse, quelles</a:t>
            </a:r>
            <a:r>
              <a:rPr lang="fr-FR" sz="3200" b="0" i="0" u="none" strike="noStrike" cap="none" spc="0">
                <a:solidFill>
                  <a:schemeClr val="tx1"/>
                </a:solidFill>
                <a:latin typeface="Arial"/>
                <a:ea typeface="Arial"/>
                <a:cs typeface="Arial"/>
              </a:rPr>
              <a:t> seraient les </a:t>
            </a:r>
            <a:r>
              <a:rPr lang="fr-FR" sz="3200" b="1" i="0" u="none" strike="noStrike" cap="none" spc="0">
                <a:solidFill>
                  <a:srgbClr val="00B050"/>
                </a:solidFill>
                <a:latin typeface="Arial"/>
                <a:ea typeface="Arial"/>
                <a:cs typeface="Arial"/>
              </a:rPr>
              <a:t>"bonnes" </a:t>
            </a:r>
            <a:r>
              <a:rPr lang="fr-FR" sz="3200" b="1" i="0" u="none" strike="noStrike" cap="none" spc="0">
                <a:solidFill>
                  <a:schemeClr val="tx2"/>
                </a:solidFill>
                <a:latin typeface="Arial"/>
                <a:ea typeface="Arial"/>
                <a:cs typeface="Arial"/>
              </a:rPr>
              <a:t>pratiques ?</a:t>
            </a:r>
            <a:endParaRPr sz="3500" b="0" i="0" u="none" strike="noStrike" cap="none" spc="0">
              <a:solidFill>
                <a:schemeClr val="tx2"/>
              </a:solidFill>
              <a:latin typeface="Arial"/>
              <a:ea typeface="Arial"/>
              <a:cs typeface="Arial"/>
            </a:endParaRPr>
          </a:p>
        </p:txBody>
      </p:sp>
      <p:pic>
        <p:nvPicPr>
          <p:cNvPr id="10" name="Picture 6" hidden="0"/>
          <p:cNvPicPr>
            <a:picLocks noChangeAspect="1" noChangeArrowheads="1"/>
          </p:cNvPicPr>
          <p:nvPr isPhoto="0" userDrawn="0"/>
        </p:nvPicPr>
        <p:blipFill>
          <a:blip r:embed="rId3"/>
          <a:stretch/>
        </p:blipFill>
        <p:spPr bwMode="auto">
          <a:xfrm>
            <a:off x="6095999" y="1705742"/>
            <a:ext cx="5699018" cy="418070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2401887" y="-168274"/>
            <a:ext cx="9792061" cy="1325562"/>
          </a:xfrm>
        </p:spPr>
        <p:txBody>
          <a:bodyPr/>
          <a:lstStyle>
            <a:lvl1pPr>
              <a:defRPr b="1">
                <a:solidFill>
                  <a:schemeClr val="accent1"/>
                </a:solidFill>
              </a:defRPr>
            </a:lvl1pPr>
          </a:lstStyle>
          <a:p>
            <a:pPr algn="ctr">
              <a:defRPr/>
            </a:pPr>
            <a:r>
              <a:rPr/>
              <a:t>Usages de l'IAG dans l'apprentissage</a:t>
            </a:r>
            <a:endParaRPr/>
          </a:p>
        </p:txBody>
      </p:sp>
      <p:sp>
        <p:nvSpPr>
          <p:cNvPr id="5" name="Espace réservé de la date 6" hidden="0"/>
          <p:cNvSpPr>
            <a:spLocks noGrp="1"/>
          </p:cNvSpPr>
          <p:nvPr isPhoto="0" userDrawn="0">
            <p:ph type="dt" sz="half" idx="10" hasCustomPrompt="0"/>
          </p:nvPr>
        </p:nvSpPr>
        <p:spPr bwMode="auto"/>
        <p:txBody>
          <a:bodyPr/>
          <a:lstStyle/>
          <a:p>
            <a:pPr>
              <a:defRPr/>
            </a:pPr>
            <a:fld id="{F0AA7057-1E8B-8513-730C-C6ADC408E8E6}" type="datetime1">
              <a:rPr lang="fr-FR"/>
              <a:t/>
            </a:fld>
            <a:endParaRPr lang="fr-FR"/>
          </a:p>
        </p:txBody>
      </p:sp>
      <p:sp>
        <p:nvSpPr>
          <p:cNvPr id="6"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7" name="Espace réservé du numéro de diapositive 8" hidden="0"/>
          <p:cNvSpPr>
            <a:spLocks noGrp="1"/>
          </p:cNvSpPr>
          <p:nvPr isPhoto="0" userDrawn="0">
            <p:ph type="sldNum" sz="quarter" idx="12" hasCustomPrompt="0"/>
          </p:nvPr>
        </p:nvSpPr>
        <p:spPr bwMode="auto"/>
        <p:txBody>
          <a:bodyPr/>
          <a:lstStyle/>
          <a:p>
            <a:pPr>
              <a:defRPr/>
            </a:pPr>
            <a:fld id="{BB75AA30-B8F6-8B6A-77BA-476CEFB90B91}" type="slidenum">
              <a:rPr lang="fr-FR"/>
              <a:t/>
            </a:fld>
            <a:endParaRPr lang="fr-FR"/>
          </a:p>
        </p:txBody>
      </p:sp>
      <p:pic>
        <p:nvPicPr>
          <p:cNvPr id="8" name="Image 10" hidden="0"/>
          <p:cNvPicPr>
            <a:picLocks noChangeAspect="1"/>
          </p:cNvPicPr>
          <p:nvPr isPhoto="0" userDrawn="0"/>
        </p:nvPicPr>
        <p:blipFill>
          <a:blip r:embed="rId2"/>
          <a:stretch/>
        </p:blipFill>
        <p:spPr bwMode="auto">
          <a:xfrm>
            <a:off x="263351" y="136523"/>
            <a:ext cx="2043101" cy="365124"/>
          </a:xfrm>
          <a:prstGeom prst="rect">
            <a:avLst/>
          </a:prstGeom>
        </p:spPr>
      </p:pic>
      <p:pic>
        <p:nvPicPr>
          <p:cNvPr id="9" name="Image 8" hidden="0"/>
          <p:cNvPicPr>
            <a:picLocks noChangeAspect="1"/>
          </p:cNvPicPr>
          <p:nvPr isPhoto="0" userDrawn="0"/>
        </p:nvPicPr>
        <p:blipFill>
          <a:blip r:embed="rId3"/>
          <a:stretch/>
        </p:blipFill>
        <p:spPr bwMode="auto">
          <a:xfrm>
            <a:off x="72851" y="41272"/>
            <a:ext cx="12063947" cy="688783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e la date 6" hidden="0"/>
          <p:cNvSpPr>
            <a:spLocks noGrp="1"/>
          </p:cNvSpPr>
          <p:nvPr isPhoto="0" userDrawn="0">
            <p:ph type="dt" sz="half" idx="10" hasCustomPrompt="0"/>
          </p:nvPr>
        </p:nvSpPr>
        <p:spPr bwMode="auto"/>
        <p:txBody>
          <a:bodyPr/>
          <a:lstStyle/>
          <a:p>
            <a:pPr>
              <a:defRPr/>
            </a:pPr>
            <a:fld id="{8B9E924E-3F2A-9C40-80C6-7AE407837512}" type="datetime1">
              <a:rPr lang="fr-FR"/>
              <a:t/>
            </a:fld>
            <a:endParaRPr lang="fr-FR"/>
          </a:p>
        </p:txBody>
      </p:sp>
      <p:sp>
        <p:nvSpPr>
          <p:cNvPr id="5"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6" name="Espace réservé du numéro de diapositive 8"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pic>
        <p:nvPicPr>
          <p:cNvPr id="7" name="Image 10" hidden="0"/>
          <p:cNvPicPr>
            <a:picLocks noChangeAspect="1"/>
          </p:cNvPicPr>
          <p:nvPr isPhoto="0" userDrawn="0"/>
        </p:nvPicPr>
        <p:blipFill>
          <a:blip r:embed="rId2">
            <a:clrChange>
              <a:clrFrom>
                <a:srgbClr val="FFFFFF"/>
              </a:clrFrom>
              <a:clrTo>
                <a:srgbClr val="FFFFFF">
                  <a:alpha val="0"/>
                </a:srgbClr>
              </a:clrTo>
            </a:clrChange>
          </a:blip>
          <a:stretch/>
        </p:blipFill>
        <p:spPr bwMode="auto">
          <a:xfrm>
            <a:off x="738748" y="338947"/>
            <a:ext cx="10615052" cy="60174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e la date 6" hidden="0"/>
          <p:cNvSpPr>
            <a:spLocks noGrp="1"/>
          </p:cNvSpPr>
          <p:nvPr isPhoto="0" userDrawn="0">
            <p:ph type="dt" sz="half" idx="10" hasCustomPrompt="0"/>
          </p:nvPr>
        </p:nvSpPr>
        <p:spPr bwMode="auto"/>
        <p:txBody>
          <a:bodyPr/>
          <a:lstStyle/>
          <a:p>
            <a:pPr>
              <a:defRPr/>
            </a:pPr>
            <a:fld id="{8B9E924E-3F2A-9C40-80C6-7AE407837512}" type="datetime1">
              <a:rPr lang="fr-FR"/>
              <a:t/>
            </a:fld>
            <a:endParaRPr lang="fr-FR"/>
          </a:p>
        </p:txBody>
      </p:sp>
      <p:sp>
        <p:nvSpPr>
          <p:cNvPr id="5"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6" name="Espace réservé du numéro de diapositive 8"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pic>
        <p:nvPicPr>
          <p:cNvPr id="7" name="Image 1" hidden="0"/>
          <p:cNvPicPr>
            <a:picLocks noChangeAspect="1"/>
          </p:cNvPicPr>
          <p:nvPr isPhoto="0" userDrawn="0"/>
        </p:nvPicPr>
        <p:blipFill>
          <a:blip r:embed="rId2">
            <a:clrChange>
              <a:clrFrom>
                <a:srgbClr val="FFFFFF"/>
              </a:clrFrom>
              <a:clrTo>
                <a:srgbClr val="FFFFFF">
                  <a:alpha val="0"/>
                </a:srgbClr>
              </a:clrTo>
            </a:clrChange>
          </a:blip>
          <a:stretch/>
        </p:blipFill>
        <p:spPr bwMode="auto">
          <a:xfrm>
            <a:off x="419100" y="67308"/>
            <a:ext cx="11353800" cy="6386028"/>
          </a:xfrm>
          <a:prstGeom prst="rect">
            <a:avLst/>
          </a:prstGeom>
        </p:spPr>
      </p:pic>
      <p:sp>
        <p:nvSpPr>
          <p:cNvPr id="8" name="Rectangle 2" hidden="0"/>
          <p:cNvSpPr/>
          <p:nvPr isPhoto="0" userDrawn="0"/>
        </p:nvSpPr>
        <p:spPr bwMode="auto">
          <a:xfrm>
            <a:off x="10416480" y="136525"/>
            <a:ext cx="720080" cy="70018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e la date 6" hidden="0"/>
          <p:cNvSpPr>
            <a:spLocks noGrp="1"/>
          </p:cNvSpPr>
          <p:nvPr isPhoto="0" userDrawn="0">
            <p:ph type="dt" sz="half" idx="10" hasCustomPrompt="0"/>
          </p:nvPr>
        </p:nvSpPr>
        <p:spPr bwMode="auto"/>
        <p:txBody>
          <a:bodyPr/>
          <a:lstStyle/>
          <a:p>
            <a:pPr>
              <a:defRPr/>
            </a:pPr>
            <a:fld id="{8B9E924E-3F2A-9C40-80C6-7AE407837512}" type="datetime1">
              <a:rPr lang="fr-FR"/>
              <a:t/>
            </a:fld>
            <a:endParaRPr lang="fr-FR"/>
          </a:p>
        </p:txBody>
      </p:sp>
      <p:sp>
        <p:nvSpPr>
          <p:cNvPr id="5" name="Espace réservé du pied de page 7" hidden="0"/>
          <p:cNvSpPr>
            <a:spLocks noGrp="1"/>
          </p:cNvSpPr>
          <p:nvPr isPhoto="0" userDrawn="0">
            <p:ph type="ftr" sz="quarter" idx="11" hasCustomPrompt="0"/>
          </p:nvPr>
        </p:nvSpPr>
        <p:spPr bwMode="auto"/>
        <p:txBody>
          <a:bodyPr/>
          <a:lstStyle/>
          <a:p>
            <a:pPr>
              <a:defRPr/>
            </a:pPr>
            <a:r>
              <a:rPr lang="fr-FR"/>
              <a:t>L'Institut Agro Dijon - Présentation</a:t>
            </a:r>
            <a:endParaRPr/>
          </a:p>
        </p:txBody>
      </p:sp>
      <p:sp>
        <p:nvSpPr>
          <p:cNvPr id="6" name="Espace réservé du numéro de diapositive 8" hidden="0"/>
          <p:cNvSpPr>
            <a:spLocks noGrp="1"/>
          </p:cNvSpPr>
          <p:nvPr isPhoto="0" userDrawn="0">
            <p:ph type="sldNum" sz="quarter" idx="12" hasCustomPrompt="0"/>
          </p:nvPr>
        </p:nvSpPr>
        <p:spPr bwMode="auto"/>
        <p:txBody>
          <a:bodyPr/>
          <a:lstStyle/>
          <a:p>
            <a:pPr>
              <a:defRPr/>
            </a:pPr>
            <a:fld id="{E43F4A00-CEAE-5648-85CC-DAB34D7CE8D6}" type="slidenum">
              <a:rPr lang="fr-FR"/>
              <a:t/>
            </a:fld>
            <a:endParaRPr lang="fr-FR"/>
          </a:p>
        </p:txBody>
      </p:sp>
      <p:pic>
        <p:nvPicPr>
          <p:cNvPr id="7" name="Image 4" hidden="0"/>
          <p:cNvPicPr>
            <a:picLocks noChangeAspect="1"/>
          </p:cNvPicPr>
          <p:nvPr isPhoto="0" userDrawn="0"/>
        </p:nvPicPr>
        <p:blipFill>
          <a:blip r:embed="rId2"/>
          <a:stretch/>
        </p:blipFill>
        <p:spPr bwMode="auto">
          <a:xfrm>
            <a:off x="419100" y="166613"/>
            <a:ext cx="11353800" cy="6283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Personnalisé 1">
      <a:dk1>
        <a:srgbClr val="343636"/>
      </a:dk1>
      <a:lt1>
        <a:srgbClr val="FFFFFF"/>
      </a:lt1>
      <a:dk2>
        <a:srgbClr val="282828"/>
      </a:dk2>
      <a:lt2>
        <a:srgbClr val="FFFFFF"/>
      </a:lt2>
      <a:accent1>
        <a:srgbClr val="F8AC00"/>
      </a:accent1>
      <a:accent2>
        <a:srgbClr val="3FB398"/>
      </a:accent2>
      <a:accent3>
        <a:srgbClr val="A1DAF8"/>
      </a:accent3>
      <a:accent4>
        <a:srgbClr val="F3A6B7"/>
      </a:accent4>
      <a:accent5>
        <a:srgbClr val="5B9BD5"/>
      </a:accent5>
      <a:accent6>
        <a:srgbClr val="FF8300"/>
      </a:accent6>
      <a:hlink>
        <a:srgbClr val="282828"/>
      </a:hlink>
      <a:folHlink>
        <a:srgbClr val="F87A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ONLYOFFICE/5.6.3.2</Application>
  <DocSecurity>0</DocSecurity>
  <PresentationFormat>Grand écran</PresentationFormat>
  <Paragraphs>0</Paragraphs>
  <Slides>18</Slides>
  <Notes>18</Notes>
  <HiddenSlides>0</HiddenSlides>
  <MMClips>2</MMClips>
  <ScaleCrop>0</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SUR  2 LIGNES</dc:title>
  <dc:subject/>
  <dc:creator>Fanny Burguière</dc:creator>
  <cp:keywords/>
  <dc:description/>
  <dc:identifier/>
  <dc:language/>
  <cp:lastModifiedBy>L HOTE Raphaela</cp:lastModifiedBy>
  <cp:revision>93</cp:revision>
  <dcterms:created xsi:type="dcterms:W3CDTF">2021-09-09T07:34:36Z</dcterms:created>
  <dcterms:modified xsi:type="dcterms:W3CDTF">2024-07-01T08:24:21Z</dcterms:modified>
  <cp:category/>
  <cp:contentStatus/>
  <cp:version/>
</cp:coreProperties>
</file>